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72" r:id="rId4"/>
    <p:sldId id="644" r:id="rId5"/>
    <p:sldId id="646" r:id="rId6"/>
    <p:sldId id="645" r:id="rId7"/>
    <p:sldId id="650" r:id="rId8"/>
    <p:sldId id="647" r:id="rId9"/>
    <p:sldId id="651" r:id="rId10"/>
    <p:sldId id="649" r:id="rId11"/>
    <p:sldId id="273" r:id="rId12"/>
    <p:sldId id="555" r:id="rId13"/>
    <p:sldId id="556" r:id="rId14"/>
    <p:sldId id="558" r:id="rId15"/>
    <p:sldId id="560" r:id="rId16"/>
    <p:sldId id="652" r:id="rId17"/>
    <p:sldId id="561" r:id="rId18"/>
    <p:sldId id="562" r:id="rId19"/>
    <p:sldId id="563" r:id="rId20"/>
    <p:sldId id="588" r:id="rId21"/>
    <p:sldId id="589" r:id="rId22"/>
    <p:sldId id="653" r:id="rId23"/>
    <p:sldId id="585" r:id="rId24"/>
    <p:sldId id="586" r:id="rId25"/>
    <p:sldId id="582" r:id="rId26"/>
    <p:sldId id="266" r:id="rId27"/>
    <p:sldId id="656" r:id="rId28"/>
    <p:sldId id="591" r:id="rId29"/>
    <p:sldId id="592" r:id="rId30"/>
    <p:sldId id="593" r:id="rId31"/>
    <p:sldId id="594" r:id="rId32"/>
    <p:sldId id="659" r:id="rId33"/>
    <p:sldId id="660" r:id="rId34"/>
    <p:sldId id="661" r:id="rId35"/>
    <p:sldId id="662" r:id="rId36"/>
    <p:sldId id="596" r:id="rId37"/>
    <p:sldId id="632" r:id="rId38"/>
    <p:sldId id="620" r:id="rId39"/>
    <p:sldId id="621" r:id="rId40"/>
    <p:sldId id="655" r:id="rId41"/>
    <p:sldId id="599" r:id="rId42"/>
    <p:sldId id="654" r:id="rId43"/>
    <p:sldId id="631" r:id="rId44"/>
    <p:sldId id="657" r:id="rId45"/>
    <p:sldId id="260" r:id="rId46"/>
    <p:sldId id="590" r:id="rId47"/>
    <p:sldId id="262" r:id="rId48"/>
    <p:sldId id="263" r:id="rId49"/>
    <p:sldId id="658" r:id="rId50"/>
    <p:sldId id="268" r:id="rId51"/>
    <p:sldId id="635" r:id="rId52"/>
    <p:sldId id="636" r:id="rId53"/>
    <p:sldId id="642" r:id="rId54"/>
    <p:sldId id="643" r:id="rId55"/>
    <p:sldId id="663" r:id="rId56"/>
    <p:sldId id="271" r:id="rId57"/>
    <p:sldId id="640" r:id="rId58"/>
    <p:sldId id="664" r:id="rId59"/>
    <p:sldId id="665" r:id="rId60"/>
    <p:sldId id="691" r:id="rId61"/>
    <p:sldId id="692" r:id="rId62"/>
    <p:sldId id="693" r:id="rId63"/>
    <p:sldId id="694" r:id="rId64"/>
    <p:sldId id="703" r:id="rId65"/>
    <p:sldId id="704" r:id="rId66"/>
    <p:sldId id="708" r:id="rId67"/>
    <p:sldId id="705" r:id="rId68"/>
    <p:sldId id="706" r:id="rId69"/>
    <p:sldId id="707" r:id="rId70"/>
    <p:sldId id="674" r:id="rId71"/>
    <p:sldId id="710" r:id="rId72"/>
    <p:sldId id="709" r:id="rId73"/>
    <p:sldId id="677" r:id="rId74"/>
    <p:sldId id="683" r:id="rId75"/>
    <p:sldId id="711" r:id="rId7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7" autoAdjust="0"/>
    <p:restoredTop sz="94660"/>
  </p:normalViewPr>
  <p:slideViewPr>
    <p:cSldViewPr snapToGrid="0">
      <p:cViewPr varScale="1">
        <p:scale>
          <a:sx n="69" d="100"/>
          <a:sy n="69" d="100"/>
        </p:scale>
        <p:origin x="22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46E95F-DD59-43E7-8B2D-A4C322F9CFDA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742860CB-562A-4F16-8CBF-C6AA46430534}">
      <dgm:prSet phldrT="[Text]"/>
      <dgm:spPr/>
      <dgm:t>
        <a:bodyPr/>
        <a:lstStyle/>
        <a:p>
          <a:r>
            <a:rPr lang="en-US" dirty="0"/>
            <a:t>Congress</a:t>
          </a:r>
        </a:p>
      </dgm:t>
    </dgm:pt>
    <dgm:pt modelId="{51E9F930-8F7B-458F-9A88-48A3569CAE93}" type="parTrans" cxnId="{BE3BA733-D147-4742-A83E-942EADB79DEF}">
      <dgm:prSet/>
      <dgm:spPr/>
      <dgm:t>
        <a:bodyPr/>
        <a:lstStyle/>
        <a:p>
          <a:endParaRPr lang="en-US"/>
        </a:p>
      </dgm:t>
    </dgm:pt>
    <dgm:pt modelId="{3A93F13D-C6CA-46A5-8E2F-BA249CF35FE0}" type="sibTrans" cxnId="{BE3BA733-D147-4742-A83E-942EADB79DEF}">
      <dgm:prSet/>
      <dgm:spPr/>
      <dgm:t>
        <a:bodyPr/>
        <a:lstStyle/>
        <a:p>
          <a:endParaRPr lang="en-US"/>
        </a:p>
      </dgm:t>
    </dgm:pt>
    <dgm:pt modelId="{E9E6F9A7-CE39-49A0-B6A0-5070A1032868}">
      <dgm:prSet phldrT="[Text]"/>
      <dgm:spPr/>
      <dgm:t>
        <a:bodyPr/>
        <a:lstStyle/>
        <a:p>
          <a:r>
            <a:rPr lang="en-US" dirty="0"/>
            <a:t>SEC</a:t>
          </a:r>
        </a:p>
      </dgm:t>
    </dgm:pt>
    <dgm:pt modelId="{E6B4BC71-EF2A-45F1-8F06-FE6DA52F3554}" type="parTrans" cxnId="{18F4CB2E-9D45-4AA7-B48D-FCD3844D10FE}">
      <dgm:prSet/>
      <dgm:spPr/>
      <dgm:t>
        <a:bodyPr/>
        <a:lstStyle/>
        <a:p>
          <a:endParaRPr lang="en-US"/>
        </a:p>
      </dgm:t>
    </dgm:pt>
    <dgm:pt modelId="{C6AFE7BA-D0C4-4949-ADE2-B0BA0EEE3248}" type="sibTrans" cxnId="{18F4CB2E-9D45-4AA7-B48D-FCD3844D10FE}">
      <dgm:prSet/>
      <dgm:spPr/>
      <dgm:t>
        <a:bodyPr/>
        <a:lstStyle/>
        <a:p>
          <a:endParaRPr lang="en-US"/>
        </a:p>
      </dgm:t>
    </dgm:pt>
    <dgm:pt modelId="{9FF00C30-2929-4F54-BB55-DFFD7D862A92}">
      <dgm:prSet phldrT="[Text]"/>
      <dgm:spPr/>
      <dgm:t>
        <a:bodyPr/>
        <a:lstStyle/>
        <a:p>
          <a:r>
            <a:rPr lang="en-US" dirty="0"/>
            <a:t>Private Sector</a:t>
          </a:r>
        </a:p>
      </dgm:t>
    </dgm:pt>
    <dgm:pt modelId="{61EA587F-B550-453A-88AC-46C696A7030A}" type="parTrans" cxnId="{4C0D61B9-B9A6-4C3F-9DF6-E2342030BF7D}">
      <dgm:prSet/>
      <dgm:spPr/>
      <dgm:t>
        <a:bodyPr/>
        <a:lstStyle/>
        <a:p>
          <a:endParaRPr lang="en-US"/>
        </a:p>
      </dgm:t>
    </dgm:pt>
    <dgm:pt modelId="{84DB46C0-DBDD-4CF6-84B0-76C74E93C7C6}" type="sibTrans" cxnId="{4C0D61B9-B9A6-4C3F-9DF6-E2342030BF7D}">
      <dgm:prSet/>
      <dgm:spPr/>
      <dgm:t>
        <a:bodyPr/>
        <a:lstStyle/>
        <a:p>
          <a:endParaRPr lang="en-US"/>
        </a:p>
      </dgm:t>
    </dgm:pt>
    <dgm:pt modelId="{0847FD24-4F24-4CEE-AF11-133DB4A5AB17}" type="pres">
      <dgm:prSet presAssocID="{1446E95F-DD59-43E7-8B2D-A4C322F9CFDA}" presName="linearFlow" presStyleCnt="0">
        <dgm:presLayoutVars>
          <dgm:resizeHandles val="exact"/>
        </dgm:presLayoutVars>
      </dgm:prSet>
      <dgm:spPr/>
    </dgm:pt>
    <dgm:pt modelId="{F1E09B09-1056-42C9-A31F-5B9CE384E102}" type="pres">
      <dgm:prSet presAssocID="{742860CB-562A-4F16-8CBF-C6AA46430534}" presName="node" presStyleLbl="node1" presStyleIdx="0" presStyleCnt="3">
        <dgm:presLayoutVars>
          <dgm:bulletEnabled val="1"/>
        </dgm:presLayoutVars>
      </dgm:prSet>
      <dgm:spPr/>
    </dgm:pt>
    <dgm:pt modelId="{56C34B03-4344-4F3E-94A8-B36DDEA46A0F}" type="pres">
      <dgm:prSet presAssocID="{3A93F13D-C6CA-46A5-8E2F-BA249CF35FE0}" presName="sibTrans" presStyleLbl="sibTrans2D1" presStyleIdx="0" presStyleCnt="2"/>
      <dgm:spPr/>
    </dgm:pt>
    <dgm:pt modelId="{BB6F7FF0-289C-4F28-9912-9B5D94D016D8}" type="pres">
      <dgm:prSet presAssocID="{3A93F13D-C6CA-46A5-8E2F-BA249CF35FE0}" presName="connectorText" presStyleLbl="sibTrans2D1" presStyleIdx="0" presStyleCnt="2"/>
      <dgm:spPr/>
    </dgm:pt>
    <dgm:pt modelId="{E0326BFE-7CC5-4E8C-BF59-0F2EE3A61101}" type="pres">
      <dgm:prSet presAssocID="{E9E6F9A7-CE39-49A0-B6A0-5070A1032868}" presName="node" presStyleLbl="node1" presStyleIdx="1" presStyleCnt="3">
        <dgm:presLayoutVars>
          <dgm:bulletEnabled val="1"/>
        </dgm:presLayoutVars>
      </dgm:prSet>
      <dgm:spPr/>
    </dgm:pt>
    <dgm:pt modelId="{33B16705-43BA-4687-B860-BB422D0A19F1}" type="pres">
      <dgm:prSet presAssocID="{C6AFE7BA-D0C4-4949-ADE2-B0BA0EEE3248}" presName="sibTrans" presStyleLbl="sibTrans2D1" presStyleIdx="1" presStyleCnt="2"/>
      <dgm:spPr/>
    </dgm:pt>
    <dgm:pt modelId="{7139DF9C-B6ED-4294-A9FA-269D69EAD14C}" type="pres">
      <dgm:prSet presAssocID="{C6AFE7BA-D0C4-4949-ADE2-B0BA0EEE3248}" presName="connectorText" presStyleLbl="sibTrans2D1" presStyleIdx="1" presStyleCnt="2"/>
      <dgm:spPr/>
    </dgm:pt>
    <dgm:pt modelId="{FA60C264-3974-4D44-9BD3-1F8B8B569FEF}" type="pres">
      <dgm:prSet presAssocID="{9FF00C30-2929-4F54-BB55-DFFD7D862A92}" presName="node" presStyleLbl="node1" presStyleIdx="2" presStyleCnt="3">
        <dgm:presLayoutVars>
          <dgm:bulletEnabled val="1"/>
        </dgm:presLayoutVars>
      </dgm:prSet>
      <dgm:spPr/>
    </dgm:pt>
  </dgm:ptLst>
  <dgm:cxnLst>
    <dgm:cxn modelId="{CBDA9701-C745-407B-9A13-2F7D67CA7A13}" type="presOf" srcId="{3A93F13D-C6CA-46A5-8E2F-BA249CF35FE0}" destId="{BB6F7FF0-289C-4F28-9912-9B5D94D016D8}" srcOrd="1" destOrd="0" presId="urn:microsoft.com/office/officeart/2005/8/layout/process2"/>
    <dgm:cxn modelId="{7B30F425-77EF-4400-B8DB-2135B0C95AE8}" type="presOf" srcId="{1446E95F-DD59-43E7-8B2D-A4C322F9CFDA}" destId="{0847FD24-4F24-4CEE-AF11-133DB4A5AB17}" srcOrd="0" destOrd="0" presId="urn:microsoft.com/office/officeart/2005/8/layout/process2"/>
    <dgm:cxn modelId="{18F4CB2E-9D45-4AA7-B48D-FCD3844D10FE}" srcId="{1446E95F-DD59-43E7-8B2D-A4C322F9CFDA}" destId="{E9E6F9A7-CE39-49A0-B6A0-5070A1032868}" srcOrd="1" destOrd="0" parTransId="{E6B4BC71-EF2A-45F1-8F06-FE6DA52F3554}" sibTransId="{C6AFE7BA-D0C4-4949-ADE2-B0BA0EEE3248}"/>
    <dgm:cxn modelId="{BE3BA733-D147-4742-A83E-942EADB79DEF}" srcId="{1446E95F-DD59-43E7-8B2D-A4C322F9CFDA}" destId="{742860CB-562A-4F16-8CBF-C6AA46430534}" srcOrd="0" destOrd="0" parTransId="{51E9F930-8F7B-458F-9A88-48A3569CAE93}" sibTransId="{3A93F13D-C6CA-46A5-8E2F-BA249CF35FE0}"/>
    <dgm:cxn modelId="{E9070147-2A7F-472D-8C8A-120F52BC7471}" type="presOf" srcId="{C6AFE7BA-D0C4-4949-ADE2-B0BA0EEE3248}" destId="{7139DF9C-B6ED-4294-A9FA-269D69EAD14C}" srcOrd="1" destOrd="0" presId="urn:microsoft.com/office/officeart/2005/8/layout/process2"/>
    <dgm:cxn modelId="{4ECCC560-B4FD-4E00-A61F-A7845DC516C5}" type="presOf" srcId="{C6AFE7BA-D0C4-4949-ADE2-B0BA0EEE3248}" destId="{33B16705-43BA-4687-B860-BB422D0A19F1}" srcOrd="0" destOrd="0" presId="urn:microsoft.com/office/officeart/2005/8/layout/process2"/>
    <dgm:cxn modelId="{3B7F8F61-05FA-4D58-80C4-99A18058F56F}" type="presOf" srcId="{742860CB-562A-4F16-8CBF-C6AA46430534}" destId="{F1E09B09-1056-42C9-A31F-5B9CE384E102}" srcOrd="0" destOrd="0" presId="urn:microsoft.com/office/officeart/2005/8/layout/process2"/>
    <dgm:cxn modelId="{7943F386-3E4B-4D7A-9002-2CB6F75E6D5C}" type="presOf" srcId="{E9E6F9A7-CE39-49A0-B6A0-5070A1032868}" destId="{E0326BFE-7CC5-4E8C-BF59-0F2EE3A61101}" srcOrd="0" destOrd="0" presId="urn:microsoft.com/office/officeart/2005/8/layout/process2"/>
    <dgm:cxn modelId="{4C0D61B9-B9A6-4C3F-9DF6-E2342030BF7D}" srcId="{1446E95F-DD59-43E7-8B2D-A4C322F9CFDA}" destId="{9FF00C30-2929-4F54-BB55-DFFD7D862A92}" srcOrd="2" destOrd="0" parTransId="{61EA587F-B550-453A-88AC-46C696A7030A}" sibTransId="{84DB46C0-DBDD-4CF6-84B0-76C74E93C7C6}"/>
    <dgm:cxn modelId="{39C4FCC6-8900-41CE-B8D2-C3B4114E99C7}" type="presOf" srcId="{9FF00C30-2929-4F54-BB55-DFFD7D862A92}" destId="{FA60C264-3974-4D44-9BD3-1F8B8B569FEF}" srcOrd="0" destOrd="0" presId="urn:microsoft.com/office/officeart/2005/8/layout/process2"/>
    <dgm:cxn modelId="{D1C53CF0-BAE0-4292-8FDA-C6D2C712456A}" type="presOf" srcId="{3A93F13D-C6CA-46A5-8E2F-BA249CF35FE0}" destId="{56C34B03-4344-4F3E-94A8-B36DDEA46A0F}" srcOrd="0" destOrd="0" presId="urn:microsoft.com/office/officeart/2005/8/layout/process2"/>
    <dgm:cxn modelId="{D16B16BC-B681-4648-97AE-F04DE4D8237E}" type="presParOf" srcId="{0847FD24-4F24-4CEE-AF11-133DB4A5AB17}" destId="{F1E09B09-1056-42C9-A31F-5B9CE384E102}" srcOrd="0" destOrd="0" presId="urn:microsoft.com/office/officeart/2005/8/layout/process2"/>
    <dgm:cxn modelId="{8A4D04DC-4450-4F26-88CC-C71FBBB834A1}" type="presParOf" srcId="{0847FD24-4F24-4CEE-AF11-133DB4A5AB17}" destId="{56C34B03-4344-4F3E-94A8-B36DDEA46A0F}" srcOrd="1" destOrd="0" presId="urn:microsoft.com/office/officeart/2005/8/layout/process2"/>
    <dgm:cxn modelId="{CF25D9AF-9DB2-40AB-AF14-AC9C80106B1E}" type="presParOf" srcId="{56C34B03-4344-4F3E-94A8-B36DDEA46A0F}" destId="{BB6F7FF0-289C-4F28-9912-9B5D94D016D8}" srcOrd="0" destOrd="0" presId="urn:microsoft.com/office/officeart/2005/8/layout/process2"/>
    <dgm:cxn modelId="{E466A98B-9E01-495A-8609-B49264547EAD}" type="presParOf" srcId="{0847FD24-4F24-4CEE-AF11-133DB4A5AB17}" destId="{E0326BFE-7CC5-4E8C-BF59-0F2EE3A61101}" srcOrd="2" destOrd="0" presId="urn:microsoft.com/office/officeart/2005/8/layout/process2"/>
    <dgm:cxn modelId="{E36708FC-478E-4D62-9B48-C0E391C8B3CC}" type="presParOf" srcId="{0847FD24-4F24-4CEE-AF11-133DB4A5AB17}" destId="{33B16705-43BA-4687-B860-BB422D0A19F1}" srcOrd="3" destOrd="0" presId="urn:microsoft.com/office/officeart/2005/8/layout/process2"/>
    <dgm:cxn modelId="{9FFACD3C-9BA2-4522-B515-DEF001288EAF}" type="presParOf" srcId="{33B16705-43BA-4687-B860-BB422D0A19F1}" destId="{7139DF9C-B6ED-4294-A9FA-269D69EAD14C}" srcOrd="0" destOrd="0" presId="urn:microsoft.com/office/officeart/2005/8/layout/process2"/>
    <dgm:cxn modelId="{E16F6597-C936-4668-BFB4-54FA879BD033}" type="presParOf" srcId="{0847FD24-4F24-4CEE-AF11-133DB4A5AB17}" destId="{FA60C264-3974-4D44-9BD3-1F8B8B569FE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EB1601-2DC1-4FEC-B210-E4F904EEB14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92ED70-D901-44DF-A94D-E8DD094E72C7}">
      <dgm:prSet phldrT="[Text]" custT="1"/>
      <dgm:spPr/>
      <dgm:t>
        <a:bodyPr/>
        <a:lstStyle/>
        <a:p>
          <a:r>
            <a:rPr lang="en-US" sz="2400" dirty="0"/>
            <a:t>CAP</a:t>
          </a:r>
        </a:p>
      </dgm:t>
    </dgm:pt>
    <dgm:pt modelId="{6646EEDC-9B76-4650-9635-9C1488BA4E85}" type="parTrans" cxnId="{499E3E52-7A23-4A50-AD04-59A2AE7497D4}">
      <dgm:prSet/>
      <dgm:spPr/>
      <dgm:t>
        <a:bodyPr/>
        <a:lstStyle/>
        <a:p>
          <a:endParaRPr lang="en-US"/>
        </a:p>
      </dgm:t>
    </dgm:pt>
    <dgm:pt modelId="{C84B0016-2CD2-44AC-AD43-49F9665FB400}" type="sibTrans" cxnId="{499E3E52-7A23-4A50-AD04-59A2AE7497D4}">
      <dgm:prSet/>
      <dgm:spPr/>
      <dgm:t>
        <a:bodyPr/>
        <a:lstStyle/>
        <a:p>
          <a:endParaRPr lang="en-US"/>
        </a:p>
      </dgm:t>
    </dgm:pt>
    <dgm:pt modelId="{AFC70079-4F08-4F59-B3F2-DFDDDDE9BED1}">
      <dgm:prSet phldrT="[Text]" custT="1"/>
      <dgm:spPr/>
      <dgm:t>
        <a:bodyPr/>
        <a:lstStyle/>
        <a:p>
          <a:r>
            <a:rPr lang="en-US" sz="2400" dirty="0"/>
            <a:t>APB</a:t>
          </a:r>
        </a:p>
      </dgm:t>
    </dgm:pt>
    <dgm:pt modelId="{F1732DA0-DAC9-45FB-8E8E-BDCBCC450049}" type="parTrans" cxnId="{36B97A02-F028-48DE-95DA-753400A3433E}">
      <dgm:prSet/>
      <dgm:spPr/>
      <dgm:t>
        <a:bodyPr/>
        <a:lstStyle/>
        <a:p>
          <a:endParaRPr lang="en-US"/>
        </a:p>
      </dgm:t>
    </dgm:pt>
    <dgm:pt modelId="{77EA6328-145D-4425-9984-8C7C5D5AF6A7}" type="sibTrans" cxnId="{36B97A02-F028-48DE-95DA-753400A3433E}">
      <dgm:prSet/>
      <dgm:spPr/>
      <dgm:t>
        <a:bodyPr/>
        <a:lstStyle/>
        <a:p>
          <a:endParaRPr lang="en-US"/>
        </a:p>
      </dgm:t>
    </dgm:pt>
    <dgm:pt modelId="{60BCFB47-5671-4F52-9264-661387DD3D59}">
      <dgm:prSet phldrT="[Text]" custT="1"/>
      <dgm:spPr/>
      <dgm:t>
        <a:bodyPr/>
        <a:lstStyle/>
        <a:p>
          <a:r>
            <a:rPr lang="en-US" sz="2400" dirty="0"/>
            <a:t>FASB</a:t>
          </a:r>
        </a:p>
      </dgm:t>
    </dgm:pt>
    <dgm:pt modelId="{04B1BD56-65CA-4846-B71F-F5E53BCE4E63}" type="parTrans" cxnId="{60E37413-C9E5-4A06-9113-60ABDB470533}">
      <dgm:prSet/>
      <dgm:spPr/>
      <dgm:t>
        <a:bodyPr/>
        <a:lstStyle/>
        <a:p>
          <a:endParaRPr lang="en-US"/>
        </a:p>
      </dgm:t>
    </dgm:pt>
    <dgm:pt modelId="{3BED20F7-CCED-4377-8338-538ED8CFFD42}" type="sibTrans" cxnId="{60E37413-C9E5-4A06-9113-60ABDB470533}">
      <dgm:prSet/>
      <dgm:spPr/>
      <dgm:t>
        <a:bodyPr/>
        <a:lstStyle/>
        <a:p>
          <a:endParaRPr lang="en-US"/>
        </a:p>
      </dgm:t>
    </dgm:pt>
    <dgm:pt modelId="{14F95F71-4E5D-4850-A324-1A0717FE2398}" type="pres">
      <dgm:prSet presAssocID="{C1EB1601-2DC1-4FEC-B210-E4F904EEB146}" presName="diagram" presStyleCnt="0">
        <dgm:presLayoutVars>
          <dgm:dir/>
          <dgm:resizeHandles val="exact"/>
        </dgm:presLayoutVars>
      </dgm:prSet>
      <dgm:spPr/>
    </dgm:pt>
    <dgm:pt modelId="{DC40C082-B00D-4FF1-BD2F-4AF84F62E5AB}" type="pres">
      <dgm:prSet presAssocID="{E392ED70-D901-44DF-A94D-E8DD094E72C7}" presName="node" presStyleLbl="node1" presStyleIdx="0" presStyleCnt="3">
        <dgm:presLayoutVars>
          <dgm:bulletEnabled val="1"/>
        </dgm:presLayoutVars>
      </dgm:prSet>
      <dgm:spPr/>
    </dgm:pt>
    <dgm:pt modelId="{2660F65F-B935-4579-B5BE-70C1880CF58A}" type="pres">
      <dgm:prSet presAssocID="{C84B0016-2CD2-44AC-AD43-49F9665FB400}" presName="sibTrans" presStyleCnt="0"/>
      <dgm:spPr/>
    </dgm:pt>
    <dgm:pt modelId="{A87D3833-5E5B-4A0E-AB41-B82F40E9241F}" type="pres">
      <dgm:prSet presAssocID="{AFC70079-4F08-4F59-B3F2-DFDDDDE9BED1}" presName="node" presStyleLbl="node1" presStyleIdx="1" presStyleCnt="3">
        <dgm:presLayoutVars>
          <dgm:bulletEnabled val="1"/>
        </dgm:presLayoutVars>
      </dgm:prSet>
      <dgm:spPr/>
    </dgm:pt>
    <dgm:pt modelId="{D20B8251-E08D-4F6E-A032-46B7E5018302}" type="pres">
      <dgm:prSet presAssocID="{77EA6328-145D-4425-9984-8C7C5D5AF6A7}" presName="sibTrans" presStyleCnt="0"/>
      <dgm:spPr/>
    </dgm:pt>
    <dgm:pt modelId="{C1013A18-71C0-41DF-B299-5B419444FC49}" type="pres">
      <dgm:prSet presAssocID="{60BCFB47-5671-4F52-9264-661387DD3D59}" presName="node" presStyleLbl="node1" presStyleIdx="2" presStyleCnt="3">
        <dgm:presLayoutVars>
          <dgm:bulletEnabled val="1"/>
        </dgm:presLayoutVars>
      </dgm:prSet>
      <dgm:spPr/>
    </dgm:pt>
  </dgm:ptLst>
  <dgm:cxnLst>
    <dgm:cxn modelId="{36B97A02-F028-48DE-95DA-753400A3433E}" srcId="{C1EB1601-2DC1-4FEC-B210-E4F904EEB146}" destId="{AFC70079-4F08-4F59-B3F2-DFDDDDE9BED1}" srcOrd="1" destOrd="0" parTransId="{F1732DA0-DAC9-45FB-8E8E-BDCBCC450049}" sibTransId="{77EA6328-145D-4425-9984-8C7C5D5AF6A7}"/>
    <dgm:cxn modelId="{60E37413-C9E5-4A06-9113-60ABDB470533}" srcId="{C1EB1601-2DC1-4FEC-B210-E4F904EEB146}" destId="{60BCFB47-5671-4F52-9264-661387DD3D59}" srcOrd="2" destOrd="0" parTransId="{04B1BD56-65CA-4846-B71F-F5E53BCE4E63}" sibTransId="{3BED20F7-CCED-4377-8338-538ED8CFFD42}"/>
    <dgm:cxn modelId="{499E3E52-7A23-4A50-AD04-59A2AE7497D4}" srcId="{C1EB1601-2DC1-4FEC-B210-E4F904EEB146}" destId="{E392ED70-D901-44DF-A94D-E8DD094E72C7}" srcOrd="0" destOrd="0" parTransId="{6646EEDC-9B76-4650-9635-9C1488BA4E85}" sibTransId="{C84B0016-2CD2-44AC-AD43-49F9665FB400}"/>
    <dgm:cxn modelId="{89D1C158-C52E-44E6-B1A3-E85DED29224A}" type="presOf" srcId="{E392ED70-D901-44DF-A94D-E8DD094E72C7}" destId="{DC40C082-B00D-4FF1-BD2F-4AF84F62E5AB}" srcOrd="0" destOrd="0" presId="urn:microsoft.com/office/officeart/2005/8/layout/default"/>
    <dgm:cxn modelId="{5F615F68-AFDD-43DC-B550-791DE68D62FD}" type="presOf" srcId="{60BCFB47-5671-4F52-9264-661387DD3D59}" destId="{C1013A18-71C0-41DF-B299-5B419444FC49}" srcOrd="0" destOrd="0" presId="urn:microsoft.com/office/officeart/2005/8/layout/default"/>
    <dgm:cxn modelId="{8A811D77-FC5A-4910-8EEF-1B245C5C8046}" type="presOf" srcId="{AFC70079-4F08-4F59-B3F2-DFDDDDE9BED1}" destId="{A87D3833-5E5B-4A0E-AB41-B82F40E9241F}" srcOrd="0" destOrd="0" presId="urn:microsoft.com/office/officeart/2005/8/layout/default"/>
    <dgm:cxn modelId="{412758CC-22E6-43DE-A00E-DEEEE71934DB}" type="presOf" srcId="{C1EB1601-2DC1-4FEC-B210-E4F904EEB146}" destId="{14F95F71-4E5D-4850-A324-1A0717FE2398}" srcOrd="0" destOrd="0" presId="urn:microsoft.com/office/officeart/2005/8/layout/default"/>
    <dgm:cxn modelId="{A0E038DF-2414-46BC-8E6D-BF526E6774F3}" type="presParOf" srcId="{14F95F71-4E5D-4850-A324-1A0717FE2398}" destId="{DC40C082-B00D-4FF1-BD2F-4AF84F62E5AB}" srcOrd="0" destOrd="0" presId="urn:microsoft.com/office/officeart/2005/8/layout/default"/>
    <dgm:cxn modelId="{BA093F6D-6388-4BA6-9995-B6FA3F7658C7}" type="presParOf" srcId="{14F95F71-4E5D-4850-A324-1A0717FE2398}" destId="{2660F65F-B935-4579-B5BE-70C1880CF58A}" srcOrd="1" destOrd="0" presId="urn:microsoft.com/office/officeart/2005/8/layout/default"/>
    <dgm:cxn modelId="{A5BA3EF4-CC18-45EF-8DA5-DEB324B171EE}" type="presParOf" srcId="{14F95F71-4E5D-4850-A324-1A0717FE2398}" destId="{A87D3833-5E5B-4A0E-AB41-B82F40E9241F}" srcOrd="2" destOrd="0" presId="urn:microsoft.com/office/officeart/2005/8/layout/default"/>
    <dgm:cxn modelId="{441BD9D6-E341-4E44-9E25-1F97287A01FE}" type="presParOf" srcId="{14F95F71-4E5D-4850-A324-1A0717FE2398}" destId="{D20B8251-E08D-4F6E-A032-46B7E5018302}" srcOrd="3" destOrd="0" presId="urn:microsoft.com/office/officeart/2005/8/layout/default"/>
    <dgm:cxn modelId="{1E11F39F-1833-45D5-9677-C5061D98A846}" type="presParOf" srcId="{14F95F71-4E5D-4850-A324-1A0717FE2398}" destId="{C1013A18-71C0-41DF-B299-5B419444FC4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09B09-1056-42C9-A31F-5B9CE384E102}">
      <dsp:nvSpPr>
        <dsp:cNvPr id="0" name=""/>
        <dsp:cNvSpPr/>
      </dsp:nvSpPr>
      <dsp:spPr>
        <a:xfrm>
          <a:off x="2328908" y="0"/>
          <a:ext cx="1490020" cy="8277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Congress</a:t>
          </a:r>
        </a:p>
      </dsp:txBody>
      <dsp:txXfrm>
        <a:off x="2353153" y="24245"/>
        <a:ext cx="1441530" cy="779299"/>
      </dsp:txXfrm>
    </dsp:sp>
    <dsp:sp modelId="{56C34B03-4344-4F3E-94A8-B36DDEA46A0F}">
      <dsp:nvSpPr>
        <dsp:cNvPr id="0" name=""/>
        <dsp:cNvSpPr/>
      </dsp:nvSpPr>
      <dsp:spPr>
        <a:xfrm rot="5400000">
          <a:off x="2918708" y="848483"/>
          <a:ext cx="310420" cy="3725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2962167" y="879525"/>
        <a:ext cx="223503" cy="217294"/>
      </dsp:txXfrm>
    </dsp:sp>
    <dsp:sp modelId="{E0326BFE-7CC5-4E8C-BF59-0F2EE3A61101}">
      <dsp:nvSpPr>
        <dsp:cNvPr id="0" name=""/>
        <dsp:cNvSpPr/>
      </dsp:nvSpPr>
      <dsp:spPr>
        <a:xfrm>
          <a:off x="2328908" y="1241683"/>
          <a:ext cx="1490020" cy="8277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SEC</a:t>
          </a:r>
        </a:p>
      </dsp:txBody>
      <dsp:txXfrm>
        <a:off x="2353153" y="1265928"/>
        <a:ext cx="1441530" cy="779299"/>
      </dsp:txXfrm>
    </dsp:sp>
    <dsp:sp modelId="{33B16705-43BA-4687-B860-BB422D0A19F1}">
      <dsp:nvSpPr>
        <dsp:cNvPr id="0" name=""/>
        <dsp:cNvSpPr/>
      </dsp:nvSpPr>
      <dsp:spPr>
        <a:xfrm rot="5400000">
          <a:off x="2918708" y="2090167"/>
          <a:ext cx="310420" cy="3725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2962167" y="2121209"/>
        <a:ext cx="223503" cy="217294"/>
      </dsp:txXfrm>
    </dsp:sp>
    <dsp:sp modelId="{FA60C264-3974-4D44-9BD3-1F8B8B569FEF}">
      <dsp:nvSpPr>
        <dsp:cNvPr id="0" name=""/>
        <dsp:cNvSpPr/>
      </dsp:nvSpPr>
      <dsp:spPr>
        <a:xfrm>
          <a:off x="2328908" y="2483367"/>
          <a:ext cx="1490020" cy="8277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Private Sector</a:t>
          </a:r>
        </a:p>
      </dsp:txBody>
      <dsp:txXfrm>
        <a:off x="2353153" y="2507612"/>
        <a:ext cx="1441530" cy="779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0C082-B00D-4FF1-BD2F-4AF84F62E5AB}">
      <dsp:nvSpPr>
        <dsp:cNvPr id="0" name=""/>
        <dsp:cNvSpPr/>
      </dsp:nvSpPr>
      <dsp:spPr>
        <a:xfrm>
          <a:off x="0" y="210014"/>
          <a:ext cx="1677242" cy="10063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CAP</a:t>
          </a:r>
        </a:p>
      </dsp:txBody>
      <dsp:txXfrm>
        <a:off x="0" y="210014"/>
        <a:ext cx="1677242" cy="1006345"/>
      </dsp:txXfrm>
    </dsp:sp>
    <dsp:sp modelId="{A87D3833-5E5B-4A0E-AB41-B82F40E9241F}">
      <dsp:nvSpPr>
        <dsp:cNvPr id="0" name=""/>
        <dsp:cNvSpPr/>
      </dsp:nvSpPr>
      <dsp:spPr>
        <a:xfrm>
          <a:off x="1844966" y="210014"/>
          <a:ext cx="1677242" cy="10063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APB</a:t>
          </a:r>
        </a:p>
      </dsp:txBody>
      <dsp:txXfrm>
        <a:off x="1844966" y="210014"/>
        <a:ext cx="1677242" cy="1006345"/>
      </dsp:txXfrm>
    </dsp:sp>
    <dsp:sp modelId="{C1013A18-71C0-41DF-B299-5B419444FC49}">
      <dsp:nvSpPr>
        <dsp:cNvPr id="0" name=""/>
        <dsp:cNvSpPr/>
      </dsp:nvSpPr>
      <dsp:spPr>
        <a:xfrm>
          <a:off x="3689933" y="210014"/>
          <a:ext cx="1677242" cy="10063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FASB</a:t>
          </a:r>
        </a:p>
      </dsp:txBody>
      <dsp:txXfrm>
        <a:off x="3689933" y="210014"/>
        <a:ext cx="1677242" cy="100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6CF2F-5A1D-48D4-9C29-601A95421EA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2B07B-7880-42EF-B992-6CB49965FD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95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In</a:t>
            </a:r>
            <a:r>
              <a:rPr lang="en-US" sz="1600" baseline="0" dirty="0"/>
              <a:t> my opinion, this was the first real corporation. Multiple investors. Non-investor management.</a:t>
            </a:r>
          </a:p>
          <a:p>
            <a:endParaRPr lang="en-US" sz="1600" baseline="0" dirty="0"/>
          </a:p>
          <a:p>
            <a:r>
              <a:rPr lang="en-US" sz="1600" baseline="0" dirty="0"/>
              <a:t>1874 last dividend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The steam engine changed everything.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3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160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33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BB0EE-A70E-4A99-B7FE-0A5FA5F08A1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27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4D2E536-50A3-486E-A3B4-6E539BF5DC42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2727-F1B4-473B-B1A2-B2860D163B39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9D96-5891-4B18-B885-DEE2F0F35979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B9B3-82D0-4D39-82C3-9F898137866A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338F6-5854-4822-AD39-C6B34518F175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7E06-3E3B-4D77-BE34-94EA7DE36972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00D60-810D-44D3-B58A-AFB7CDBE1DA3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0B346-3372-42D0-B928-5C0C71356F39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15818-E8AA-46B1-8ABF-1FE8EB7A1828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A672-764D-4FD9-95B2-FDB27B9DFA89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ECC9-A0E8-4A93-8051-AD7B5F5185A0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B95F-817B-4ABD-BE5E-194BC30CAF3C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624A-96A0-4DF2-9DD9-64EBE34031EB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0B7E-60FF-4C8B-B086-34A395619244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C74F8-DB58-4B31-B6D9-448B5008CFBC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41671-4244-4AB0-B5C3-708B557716D1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2E1EE-EC0B-44D0-AD66-B4C8A93A61F8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D145208-8F0D-4A1A-85B2-4E769A735BFF}" type="datetime1">
              <a:rPr lang="en-US" smtClean="0"/>
              <a:t>5/28/20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en.wikipedia.org/wiki/Image:Pacioli.jp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hyperlink" Target="http://pirates.wikia.com/wiki/Image:EITC_flag.gi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Maquina_vapor_Watt_ETSIIM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://en.wikipedia.org/wiki/File:5051_Earl_Bathurst_Cocklewood_Harbour.jpg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wmf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wmf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louisamayalcottismypassion.com/2012/01/" TargetMode="Externa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7.png"/><Relationship Id="rId2" Type="http://schemas.openxmlformats.org/officeDocument/2006/relationships/hyperlink" Target="http://en.wikipedia.org/wiki/File:Crowd_outside_nyse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en.wikipedia.org/wiki/File:1929_wall_street_crash_graph.svg" TargetMode="External"/><Relationship Id="rId5" Type="http://schemas.openxmlformats.org/officeDocument/2006/relationships/image" Target="../media/image66.gif"/><Relationship Id="rId4" Type="http://schemas.openxmlformats.org/officeDocument/2006/relationships/hyperlink" Target="http://upload.wikimedia.org/wikipedia/commons/a/a5/1930-67B.gif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U.S._Securities_and_Exchange_Commission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bmp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conomiayauditoria.com/2013/03/cuentas-anuales-principio-de.html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m.com/index.asp" TargetMode="External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hyperlink" Target="http://www.enron.com/index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yco.com/livesite/Page/Tyco/Home/?" TargetMode="External"/><Relationship Id="rId5" Type="http://schemas.openxmlformats.org/officeDocument/2006/relationships/image" Target="../media/image85.png"/><Relationship Id="rId10" Type="http://schemas.openxmlformats.org/officeDocument/2006/relationships/image" Target="../media/image88.wmf"/><Relationship Id="rId4" Type="http://schemas.openxmlformats.org/officeDocument/2006/relationships/hyperlink" Target="http://www.mci.com/" TargetMode="External"/><Relationship Id="rId9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inus_van_Pelt" TargetMode="External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ubpoena_ad_testificandum" TargetMode="External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E238F-478D-471E-9B38-8E6BE7CE35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Environment and Theoretical Structure of Financial Accounting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3B74A-AA27-4913-A05A-33E602B3AA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1</a:t>
            </a:r>
          </a:p>
        </p:txBody>
      </p:sp>
    </p:spTree>
    <p:extLst>
      <p:ext uri="{BB962C8B-B14F-4D97-AF65-F5344CB8AC3E}">
        <p14:creationId xmlns:p14="http://schemas.microsoft.com/office/powerpoint/2010/main" val="2169787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C1653F-9B27-42E2-A2DD-188580255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Accounting Environment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49C215-1617-4951-BECE-A86193E24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I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82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45B005-181A-477D-BDED-1B6E79D0DABA}"/>
              </a:ext>
            </a:extLst>
          </p:cNvPr>
          <p:cNvSpPr/>
          <p:nvPr/>
        </p:nvSpPr>
        <p:spPr>
          <a:xfrm>
            <a:off x="609600" y="914400"/>
            <a:ext cx="71628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pyrus" pitchFamily="66" charset="0"/>
              </a:rPr>
              <a:t>The first step in understanding the current and future states of financial reporting is to how we got here.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apyrus" pitchFamily="66" charset="0"/>
            </a:endParaRPr>
          </a:p>
        </p:txBody>
      </p:sp>
      <p:pic>
        <p:nvPicPr>
          <p:cNvPr id="5" name="Picture 2" descr="C:\Documents and Settings\Elaine\Local Settings\Temporary Internet Files\Content.IE5\Q9QF2VHR\MCj00787110000[1].wmf">
            <a:extLst>
              <a:ext uri="{FF2B5EF4-FFF2-40B4-BE49-F238E27FC236}">
                <a16:creationId xmlns:a16="http://schemas.microsoft.com/office/drawing/2014/main" id="{B8203066-3695-4B4C-A3C4-B9C077A30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286000"/>
            <a:ext cx="1622066" cy="3934305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392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5739" y="709127"/>
            <a:ext cx="8444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 (very) Brief History of Accounting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739" y="2099388"/>
            <a:ext cx="10468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Arms’-length exchange</a:t>
            </a:r>
          </a:p>
        </p:txBody>
      </p:sp>
      <p:pic>
        <p:nvPicPr>
          <p:cNvPr id="9" name="Picture 8" descr="Reading: The “Black Box” of Consumer Behavior | Principles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823" y="2651234"/>
            <a:ext cx="4005155" cy="3457575"/>
          </a:xfrm>
          <a:prstGeom prst="rect">
            <a:avLst/>
          </a:prstGeom>
        </p:spPr>
      </p:pic>
      <p:pic>
        <p:nvPicPr>
          <p:cNvPr id="10" name="Picture 9" descr="File:Swapster-Arrows.PNG - Wikimedia Common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55" y="2651235"/>
            <a:ext cx="409575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4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Elaine Sanders 2020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 descr="Ancient to Medieval Christianity: Its Birth, the Rise of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630" y="1334063"/>
            <a:ext cx="8410575" cy="5210175"/>
          </a:xfrm>
          <a:prstGeom prst="rect">
            <a:avLst/>
          </a:prstGeom>
        </p:spPr>
      </p:pic>
      <p:pic>
        <p:nvPicPr>
          <p:cNvPr id="7" name="Picture 6" descr="Third Crusade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86" y="193093"/>
            <a:ext cx="3309127" cy="24101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336" y="2943593"/>
            <a:ext cx="3290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Old English Text MT" panose="03040902040508030806" pitchFamily="66" charset="0"/>
                <a:cs typeface="Calibri Light" panose="020F0302020204030204" pitchFamily="34" charset="0"/>
              </a:rPr>
              <a:t>Crusades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99" y="4110912"/>
            <a:ext cx="2889768" cy="194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Picture 10" descr="middle ages - Why was Poland spared from the Black Death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61" y="539622"/>
            <a:ext cx="8124825" cy="5181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70787" y="3340359"/>
            <a:ext cx="30164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Old English Text MT" panose="03040902040508030806" pitchFamily="66" charset="0"/>
              </a:rPr>
              <a:t>Commercial Trade Routes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21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 descr="The Medieval Law Merchant: The Tyranny of a Construct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8" y="1310835"/>
            <a:ext cx="2706171" cy="20108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68148" y="4627411"/>
            <a:ext cx="5001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C00000"/>
                </a:solidFill>
                <a:latin typeface="Old English Text MT" panose="03040902040508030806" pitchFamily="66" charset="0"/>
              </a:rPr>
              <a:t>ChampagneFair</a:t>
            </a:r>
            <a:endParaRPr lang="en-US" sz="4800" dirty="0">
              <a:solidFill>
                <a:srgbClr val="C00000"/>
              </a:solidFill>
              <a:latin typeface="Old English Text MT" panose="03040902040508030806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58" y="3386286"/>
            <a:ext cx="2706171" cy="27061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428" y="1310835"/>
            <a:ext cx="4877223" cy="3176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059" y="1562834"/>
            <a:ext cx="2982397" cy="389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14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95739" y="709127"/>
            <a:ext cx="8444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Old English Text MT" panose="03040902040508030806" pitchFamily="66" charset="0"/>
              </a:rPr>
              <a:t>Markets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39" y="1782049"/>
            <a:ext cx="4124325" cy="2752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841" y="783672"/>
            <a:ext cx="3675030" cy="2752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23" y="3727385"/>
            <a:ext cx="2763978" cy="23658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136" y="4217281"/>
            <a:ext cx="3165577" cy="2193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4689" y="3727385"/>
            <a:ext cx="2427344" cy="252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25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3225" y="647917"/>
            <a:ext cx="10468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Old English Text MT" panose="03040902040508030806" pitchFamily="66" charset="0"/>
              </a:rPr>
              <a:t>Coinage (an encumbrance and a liability)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160" y="1831101"/>
            <a:ext cx="4048764" cy="1853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53" y="1831102"/>
            <a:ext cx="4910333" cy="18536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19" y="3775685"/>
            <a:ext cx="4847799" cy="25252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160" y="3848870"/>
            <a:ext cx="3379365" cy="14440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7975" y="3871096"/>
            <a:ext cx="2569951" cy="13996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63" y="5437306"/>
            <a:ext cx="4667250" cy="9810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7142" y="2163675"/>
            <a:ext cx="2018141" cy="144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08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58" y="1338473"/>
            <a:ext cx="2624039" cy="17806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474" y="2105587"/>
            <a:ext cx="1762125" cy="2590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31" y="3318802"/>
            <a:ext cx="2990850" cy="152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292" y="2667001"/>
            <a:ext cx="2533650" cy="1809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931" y="5001188"/>
            <a:ext cx="3295650" cy="13906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2292" y="676275"/>
            <a:ext cx="2466975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8223" y="4839263"/>
            <a:ext cx="2667000" cy="1714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1886" y="307820"/>
            <a:ext cx="6585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Old English Text MT" panose="03040902040508030806" pitchFamily="66" charset="0"/>
              </a:rPr>
              <a:t>Promissory Notes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02824" y="4080802"/>
            <a:ext cx="3116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  <a:r>
              <a:rPr lang="en-US" sz="3600" dirty="0">
                <a:solidFill>
                  <a:srgbClr val="002060"/>
                </a:solidFill>
                <a:latin typeface="Edwardian Script ITC" panose="030303020407070D0804" pitchFamily="66" charset="0"/>
              </a:rPr>
              <a:t>Checks</a:t>
            </a:r>
          </a:p>
          <a:p>
            <a:r>
              <a:rPr lang="en-US" sz="3600" dirty="0">
                <a:solidFill>
                  <a:srgbClr val="002060"/>
                </a:solidFill>
                <a:latin typeface="Edwardian Script ITC" panose="030303020407070D0804" pitchFamily="66" charset="0"/>
              </a:rPr>
              <a:t>-Accounts Receivable</a:t>
            </a:r>
          </a:p>
          <a:p>
            <a:r>
              <a:rPr lang="en-US" sz="3600" dirty="0">
                <a:solidFill>
                  <a:srgbClr val="002060"/>
                </a:solidFill>
                <a:latin typeface="Edwardian Script ITC" panose="030303020407070D0804" pitchFamily="66" charset="0"/>
              </a:rPr>
              <a:t>-Accounts Payable</a:t>
            </a:r>
          </a:p>
        </p:txBody>
      </p:sp>
    </p:spTree>
    <p:extLst>
      <p:ext uri="{BB962C8B-B14F-4D97-AF65-F5344CB8AC3E}">
        <p14:creationId xmlns:p14="http://schemas.microsoft.com/office/powerpoint/2010/main" val="3660370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E1E2-3F6B-4C84-A1E3-A9B07DD04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9482287" cy="706964"/>
          </a:xfrm>
        </p:spPr>
        <p:txBody>
          <a:bodyPr/>
          <a:lstStyle/>
          <a:p>
            <a:r>
              <a:rPr lang="en-US" dirty="0"/>
              <a:t>Lucio </a:t>
            </a:r>
            <a:r>
              <a:rPr lang="en-US" dirty="0" err="1"/>
              <a:t>Pacioli</a:t>
            </a:r>
            <a:r>
              <a:rPr lang="en-US" dirty="0"/>
              <a:t> – The “Father of Accounting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2280BCAB-30C9-4CDB-9149-AD50C410E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93" y="2472184"/>
            <a:ext cx="563880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 dirty="0">
                <a:latin typeface="Comic Sans MS" pitchFamily="66" charset="0"/>
              </a:rPr>
              <a:t>Summa de </a:t>
            </a:r>
            <a:r>
              <a:rPr lang="en-US" sz="1800" i="1" dirty="0" err="1">
                <a:latin typeface="Comic Sans MS" pitchFamily="66" charset="0"/>
              </a:rPr>
              <a:t>arithmetica</a:t>
            </a:r>
            <a:r>
              <a:rPr lang="en-US" sz="1800" i="1" dirty="0">
                <a:latin typeface="Comic Sans MS" pitchFamily="66" charset="0"/>
              </a:rPr>
              <a:t>, </a:t>
            </a:r>
            <a:r>
              <a:rPr lang="en-US" sz="1800" i="1" dirty="0" err="1">
                <a:latin typeface="Comic Sans MS" pitchFamily="66" charset="0"/>
              </a:rPr>
              <a:t>geometria</a:t>
            </a:r>
            <a:r>
              <a:rPr lang="en-US" sz="1800" i="1" dirty="0">
                <a:latin typeface="Comic Sans MS" pitchFamily="66" charset="0"/>
              </a:rPr>
              <a:t>, </a:t>
            </a:r>
            <a:r>
              <a:rPr lang="en-US" sz="1800" i="1" dirty="0" err="1">
                <a:latin typeface="Comic Sans MS" pitchFamily="66" charset="0"/>
              </a:rPr>
              <a:t>proportioni</a:t>
            </a:r>
            <a:r>
              <a:rPr lang="en-US" sz="1800" i="1" dirty="0">
                <a:latin typeface="Comic Sans MS" pitchFamily="66" charset="0"/>
              </a:rPr>
              <a:t> et proportionality </a:t>
            </a:r>
            <a:r>
              <a:rPr lang="en-US" sz="1800" dirty="0">
                <a:latin typeface="Comic Sans MS" pitchFamily="66" charset="0"/>
              </a:rPr>
              <a:t>(Venice: 1494)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Accounting cycle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Journals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Ledgers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Assets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Liabilities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Capital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Income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Expenses</a:t>
            </a:r>
          </a:p>
          <a:p>
            <a:pPr lvl="1">
              <a:spcBef>
                <a:spcPct val="50000"/>
              </a:spcBef>
            </a:pPr>
            <a:endParaRPr lang="en-US" sz="1800" dirty="0">
              <a:latin typeface="Comic Sans MS" pitchFamily="66" charset="0"/>
            </a:endParaRPr>
          </a:p>
        </p:txBody>
      </p:sp>
      <p:pic>
        <p:nvPicPr>
          <p:cNvPr id="4" name="Picture 9" descr="Painting of Luca Pacioli, attributed to Jacopo de' Barbari, 1495 (attribution controversial[1]). Table is filled with geometrical tools: slate, chalk, compass, a dodecahedron model. A rhombicuboctahedron half-filled with water is suspended from the ceiling.  Pacioli is demonstrating a theorem by Euclid.">
            <a:hlinkClick r:id="rId2" tooltip="Painting of Luca Pacioli, attributed to Jacopo de' Barbari, 1495 (attribution controversial[1]). Table is filled with geometrical tools: slate, chalk, compass, a dodecahedron model. A rhombicuboctahedron half-filled with water is suspended from the ceiling.  Pacioli is demonstrating a theorem by Euclid."/>
            <a:extLst>
              <a:ext uri="{FF2B5EF4-FFF2-40B4-BE49-F238E27FC236}">
                <a16:creationId xmlns:a16="http://schemas.microsoft.com/office/drawing/2014/main" id="{2E4EFDFD-7154-49C6-84BF-E8BF9C5E2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5482" y="2502379"/>
            <a:ext cx="2857500" cy="2362200"/>
          </a:xfrm>
          <a:prstGeom prst="rect">
            <a:avLst/>
          </a:prstGeom>
          <a:noFill/>
        </p:spPr>
      </p:pic>
      <p:sp>
        <p:nvSpPr>
          <p:cNvPr id="5" name="Text Box 12">
            <a:extLst>
              <a:ext uri="{FF2B5EF4-FFF2-40B4-BE49-F238E27FC236}">
                <a16:creationId xmlns:a16="http://schemas.microsoft.com/office/drawing/2014/main" id="{4B8D0280-6E0C-4666-909A-797828ADB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2367" y="3584510"/>
            <a:ext cx="32004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Closing entries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Trial balance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Accounting ethics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dirty="0">
                <a:latin typeface="Comic Sans MS" pitchFamily="66" charset="0"/>
              </a:rPr>
              <a:t>Cost accounting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1372A505-F350-4B03-AB9A-1A5A85D16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982" y="5060818"/>
            <a:ext cx="6477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>
                <a:latin typeface="Edwardian Script ITC" pitchFamily="66" charset="0"/>
              </a:rPr>
              <a:t>“…a person should not sleep at night until the debits equal the credits.”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45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17348" y="2706688"/>
            <a:ext cx="1600200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889" y="664429"/>
            <a:ext cx="8761413" cy="706964"/>
          </a:xfrm>
        </p:spPr>
        <p:txBody>
          <a:bodyPr/>
          <a:lstStyle/>
          <a:p>
            <a:r>
              <a:rPr lang="en-US" dirty="0"/>
              <a:t>East India Trading Company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C7510FB-92A2-4476-85B7-45AEE815557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2162" name="Picture 2" descr="http://images4.wikia.nocookie.net/pirates/images/thumb/c/c1/EITC_flag.gif/250px-EITC_flag.gif">
            <a:hlinkClick r:id="rId4" tooltip="EITC flag.gif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07761" y="919289"/>
            <a:ext cx="2381250" cy="17430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786485" y="1367434"/>
            <a:ext cx="3934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Old English Text MT" pitchFamily="66" charset="0"/>
              </a:rPr>
              <a:t>December 31, 1600</a:t>
            </a:r>
          </a:p>
          <a:p>
            <a:pPr algn="ctr"/>
            <a:r>
              <a:rPr lang="en-US" sz="2400" dirty="0">
                <a:latin typeface="Old English Text MT" pitchFamily="66" charset="0"/>
              </a:rPr>
              <a:t>Queen Elizabeth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2286000"/>
            <a:ext cx="601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investors</a:t>
            </a:r>
          </a:p>
          <a:p>
            <a:r>
              <a:rPr lang="en-US" dirty="0"/>
              <a:t>Agents acting on behalf of the company</a:t>
            </a:r>
          </a:p>
          <a:p>
            <a:r>
              <a:rPr lang="en-US" dirty="0"/>
              <a:t>Monopoly and control</a:t>
            </a:r>
          </a:p>
          <a:p>
            <a:r>
              <a:rPr lang="en-US" dirty="0"/>
              <a:t>Administrative burdens</a:t>
            </a:r>
          </a:p>
          <a:p>
            <a:r>
              <a:rPr lang="en-US" dirty="0"/>
              <a:t>Dissolved in 1874 after the India </a:t>
            </a:r>
            <a:r>
              <a:rPr lang="en-US" sz="2400" dirty="0"/>
              <a:t>Rebellion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45886" y="4195636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09800" y="4267200"/>
            <a:ext cx="3086100" cy="213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73118" y="4492729"/>
            <a:ext cx="2495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Steam Engine: 18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9DE2656-CA73-4C09-B518-D464D2DB3891}" type="slidenum">
              <a:rPr lang="en-US"/>
              <a:pPr/>
              <a:t>13</a:t>
            </a:fld>
            <a:endParaRPr lang="en-US"/>
          </a:p>
        </p:txBody>
      </p:sp>
      <p:pic>
        <p:nvPicPr>
          <p:cNvPr id="14341" name="Picture 5" descr="A Watt steam engine, the steam engine that propelled the Industrial Revolution in Britain and the world.">
            <a:hlinkClick r:id="rId3" tooltip="A Watt steam engine, the steam engine that propelled the Industrial Revolution in Britain and the world.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2743200"/>
            <a:ext cx="4114800" cy="30586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533900" y="228153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James Watt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upload.wikimedia.org/wikipedia/commons/thumb/1/16/5051_Earl_Bathurst_Cocklewood_Harbour.jpg/220px-5051_Earl_Bathurst_Cocklewood_Harbou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874" y="2279708"/>
            <a:ext cx="2667000" cy="2590800"/>
          </a:xfrm>
          <a:prstGeom prst="rect">
            <a:avLst/>
          </a:prstGeom>
          <a:noFill/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5714" y="4263705"/>
            <a:ext cx="19145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1" y="228601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James Watt - 1794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C7510FB-92A2-4476-85B7-45AEE8155576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48086" y="2425699"/>
            <a:ext cx="26765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48601" y="2590801"/>
            <a:ext cx="24860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01001" y="4572000"/>
            <a:ext cx="23526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14426" y="3914775"/>
            <a:ext cx="175260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86401" y="4267201"/>
            <a:ext cx="240982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Revolution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563CB83-8433-49FF-A691-49AA863EEAB8}" type="slidenum">
              <a:rPr lang="en-US"/>
              <a:pPr/>
              <a:t>15</a:t>
            </a:fld>
            <a:endParaRPr lang="en-US"/>
          </a:p>
        </p:txBody>
      </p:sp>
      <p:pic>
        <p:nvPicPr>
          <p:cNvPr id="44037" name="Picture 5" descr="MCj0357321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2743201"/>
            <a:ext cx="1812925" cy="1266825"/>
          </a:xfrm>
          <a:prstGeom prst="rect">
            <a:avLst/>
          </a:prstGeom>
          <a:noFill/>
        </p:spPr>
      </p:pic>
      <p:pic>
        <p:nvPicPr>
          <p:cNvPr id="44040" name="Picture 8" descr="Fabric Prepar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1" y="2209801"/>
            <a:ext cx="2143125" cy="1666875"/>
          </a:xfrm>
          <a:prstGeom prst="rect">
            <a:avLst/>
          </a:prstGeom>
          <a:noFill/>
        </p:spPr>
      </p:pic>
      <p:pic>
        <p:nvPicPr>
          <p:cNvPr id="44042" name="Picture 10" descr="Fabric Weav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1" y="4191000"/>
            <a:ext cx="2143125" cy="1600200"/>
          </a:xfrm>
          <a:prstGeom prst="rect">
            <a:avLst/>
          </a:prstGeom>
          <a:noFill/>
        </p:spPr>
      </p:pic>
      <p:pic>
        <p:nvPicPr>
          <p:cNvPr id="44043" name="Picture 11" descr="MCBD05775_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4191001"/>
            <a:ext cx="3352800" cy="2212975"/>
          </a:xfrm>
          <a:prstGeom prst="rect">
            <a:avLst/>
          </a:prstGeom>
          <a:noFill/>
        </p:spPr>
      </p:pic>
      <p:sp>
        <p:nvSpPr>
          <p:cNvPr id="44044" name="AutoShape 12"/>
          <p:cNvSpPr>
            <a:spLocks noChangeArrowheads="1"/>
          </p:cNvSpPr>
          <p:nvPr/>
        </p:nvSpPr>
        <p:spPr bwMode="auto">
          <a:xfrm>
            <a:off x="5029200" y="3200400"/>
            <a:ext cx="1905000" cy="15240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300198" y="1600200"/>
            <a:ext cx="50946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1760-1840 </a:t>
            </a:r>
            <a:r>
              <a:rPr lang="en-US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(in Europe)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Picture 3" descr="1912: A Year Supreme With Possibiliti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58" y="969703"/>
            <a:ext cx="5619750" cy="2809875"/>
          </a:xfrm>
          <a:prstGeom prst="rect">
            <a:avLst/>
          </a:prstGeom>
        </p:spPr>
      </p:pic>
      <p:pic>
        <p:nvPicPr>
          <p:cNvPr id="5" name="Picture 4" descr="Climate Change Caused by 90 Companies Since Industrial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891" y="969702"/>
            <a:ext cx="4981496" cy="2809875"/>
          </a:xfrm>
          <a:prstGeom prst="rect">
            <a:avLst/>
          </a:prstGeom>
        </p:spPr>
      </p:pic>
      <p:pic>
        <p:nvPicPr>
          <p:cNvPr id="6" name="Picture 5" descr="The Industrial Revolution: Rising on the Back of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891" y="3858790"/>
            <a:ext cx="5045066" cy="28378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8158" y="4217437"/>
            <a:ext cx="5223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lackadder ITC" panose="04020505051007020D02" pitchFamily="82" charset="0"/>
              </a:rPr>
              <a:t>Industrial Revolution</a:t>
            </a:r>
          </a:p>
        </p:txBody>
      </p:sp>
    </p:spTree>
    <p:extLst>
      <p:ext uri="{BB962C8B-B14F-4D97-AF65-F5344CB8AC3E}">
        <p14:creationId xmlns:p14="http://schemas.microsoft.com/office/powerpoint/2010/main" val="2702541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 descr="C:\Documents and Settings\Elaine\Local Settings\Temporary Internet Files\Content.IE5\9C8F2Y7E\MPj0442695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066801"/>
            <a:ext cx="1783080" cy="1692797"/>
          </a:xfrm>
          <a:prstGeom prst="rect">
            <a:avLst/>
          </a:prstGeom>
          <a:noFill/>
        </p:spPr>
      </p:pic>
      <p:pic>
        <p:nvPicPr>
          <p:cNvPr id="52231" name="Picture 7" descr="C:\Documents and Settings\Elaine\Local Settings\Temporary Internet Files\Content.IE5\1SIG20UM\MPj0443102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1" y="2209801"/>
            <a:ext cx="4505325" cy="2778795"/>
          </a:xfrm>
          <a:prstGeom prst="rect">
            <a:avLst/>
          </a:prstGeom>
          <a:noFill/>
        </p:spPr>
      </p:pic>
      <p:pic>
        <p:nvPicPr>
          <p:cNvPr id="52228" name="Picture 4" descr="C:\Documents and Settings\Elaine\Local Settings\Temporary Internet Files\Content.IE5\9C8F2Y7E\MPj0442786000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4953000"/>
            <a:ext cx="2987040" cy="1493520"/>
          </a:xfrm>
          <a:prstGeom prst="rect">
            <a:avLst/>
          </a:prstGeom>
          <a:noFill/>
        </p:spPr>
      </p:pic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Capital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E25435-DC91-4F85-B4B1-527FB75F784E}" type="slidenum">
              <a:rPr lang="en-US"/>
              <a:pPr/>
              <a:t>17</a:t>
            </a:fld>
            <a:endParaRPr lang="en-US"/>
          </a:p>
        </p:txBody>
      </p:sp>
      <p:pic>
        <p:nvPicPr>
          <p:cNvPr id="45064" name="Picture 8" descr="MCj0424784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1" y="2133600"/>
            <a:ext cx="1774825" cy="1631950"/>
          </a:xfrm>
          <a:prstGeom prst="rect">
            <a:avLst/>
          </a:prstGeom>
          <a:noFill/>
        </p:spPr>
      </p:pic>
      <p:pic>
        <p:nvPicPr>
          <p:cNvPr id="45065" name="Picture 9" descr="MCj0431553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4114800"/>
            <a:ext cx="2286000" cy="2286000"/>
          </a:xfrm>
          <a:prstGeom prst="rect">
            <a:avLst/>
          </a:prstGeom>
          <a:noFill/>
        </p:spPr>
      </p:pic>
      <p:pic>
        <p:nvPicPr>
          <p:cNvPr id="45069" name="Picture 13" descr="MCj02500810000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0" y="3048000"/>
            <a:ext cx="3276600" cy="313055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8819" y="2679127"/>
            <a:ext cx="3054361" cy="14997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Management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01508BB5-23EA-431D-87E7-295E0A409130}" type="slidenum">
              <a:rPr lang="en-US"/>
              <a:pPr/>
              <a:t>18</a:t>
            </a:fld>
            <a:endParaRPr lang="en-US"/>
          </a:p>
        </p:txBody>
      </p:sp>
      <p:pic>
        <p:nvPicPr>
          <p:cNvPr id="48138" name="Picture 10" descr="MCj021491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81200"/>
            <a:ext cx="4267200" cy="4153226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Non-Owner Management Takes-Off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4E78143-3902-4CD8-AE3A-A3B259C71CF1}" type="slidenum">
              <a:rPr lang="en-US"/>
              <a:pPr/>
              <a:t>19</a:t>
            </a:fld>
            <a:endParaRPr lang="en-US"/>
          </a:p>
        </p:txBody>
      </p:sp>
      <p:pic>
        <p:nvPicPr>
          <p:cNvPr id="50180" name="Picture 4" descr="MCj021491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71801"/>
            <a:ext cx="2971800" cy="2892425"/>
          </a:xfrm>
          <a:prstGeom prst="rect">
            <a:avLst/>
          </a:prstGeom>
          <a:noFill/>
        </p:spPr>
      </p:pic>
      <p:pic>
        <p:nvPicPr>
          <p:cNvPr id="50181" name="Picture 5" descr="MCj0291942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124200"/>
            <a:ext cx="2743200" cy="2743200"/>
          </a:xfrm>
          <a:prstGeom prst="rect">
            <a:avLst/>
          </a:prstGeom>
          <a:noFill/>
        </p:spPr>
      </p:pic>
      <p:pic>
        <p:nvPicPr>
          <p:cNvPr id="50182" name="Picture 6" descr="MCj0291956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3048000"/>
            <a:ext cx="2109788" cy="2743200"/>
          </a:xfrm>
          <a:prstGeom prst="rect">
            <a:avLst/>
          </a:prstGeom>
          <a:noFill/>
        </p:spPr>
      </p:pic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7244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75438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Environment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4E78143-3902-4CD8-AE3A-A3B259C71CF1}" type="slidenum">
              <a:rPr lang="en-US"/>
              <a:pPr/>
              <a:t>20</a:t>
            </a:fld>
            <a:endParaRPr lang="en-US"/>
          </a:p>
        </p:txBody>
      </p:sp>
      <p:pic>
        <p:nvPicPr>
          <p:cNvPr id="50180" name="Picture 4" descr="MCj021491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71801"/>
            <a:ext cx="2971800" cy="2892425"/>
          </a:xfrm>
          <a:prstGeom prst="rect">
            <a:avLst/>
          </a:prstGeom>
          <a:noFill/>
        </p:spPr>
      </p:pic>
      <p:pic>
        <p:nvPicPr>
          <p:cNvPr id="50181" name="Picture 5" descr="MCj0291942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124200"/>
            <a:ext cx="2743200" cy="2743200"/>
          </a:xfrm>
          <a:prstGeom prst="rect">
            <a:avLst/>
          </a:prstGeom>
          <a:noFill/>
        </p:spPr>
      </p:pic>
      <p:pic>
        <p:nvPicPr>
          <p:cNvPr id="50182" name="Picture 6" descr="MCj0291956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3048000"/>
            <a:ext cx="2109788" cy="2743200"/>
          </a:xfrm>
          <a:prstGeom prst="rect">
            <a:avLst/>
          </a:prstGeom>
          <a:noFill/>
        </p:spPr>
      </p:pic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7244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75438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2A5F2616-9038-4BCD-85DE-59C4220626F8}"/>
              </a:ext>
            </a:extLst>
          </p:cNvPr>
          <p:cNvSpPr/>
          <p:nvPr/>
        </p:nvSpPr>
        <p:spPr>
          <a:xfrm>
            <a:off x="1154953" y="1680632"/>
            <a:ext cx="4407647" cy="174836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/>
              <a:t>The capital markets provide a mechanism to help our economy allocate resources efficiently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9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Environment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4E78143-3902-4CD8-AE3A-A3B259C71CF1}" type="slidenum">
              <a:rPr lang="en-US"/>
              <a:pPr/>
              <a:t>21</a:t>
            </a:fld>
            <a:endParaRPr lang="en-US"/>
          </a:p>
        </p:txBody>
      </p:sp>
      <p:pic>
        <p:nvPicPr>
          <p:cNvPr id="50180" name="Picture 4" descr="MCj021491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71801"/>
            <a:ext cx="2971800" cy="2892425"/>
          </a:xfrm>
          <a:prstGeom prst="rect">
            <a:avLst/>
          </a:prstGeom>
          <a:noFill/>
        </p:spPr>
      </p:pic>
      <p:pic>
        <p:nvPicPr>
          <p:cNvPr id="50181" name="Picture 5" descr="MCj0291942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124200"/>
            <a:ext cx="2743200" cy="2743200"/>
          </a:xfrm>
          <a:prstGeom prst="rect">
            <a:avLst/>
          </a:prstGeom>
          <a:noFill/>
        </p:spPr>
      </p:pic>
      <p:pic>
        <p:nvPicPr>
          <p:cNvPr id="50182" name="Picture 6" descr="MCj0291956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3048000"/>
            <a:ext cx="2109788" cy="2743200"/>
          </a:xfrm>
          <a:prstGeom prst="rect">
            <a:avLst/>
          </a:prstGeom>
          <a:noFill/>
        </p:spPr>
      </p:pic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7244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75438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2A5F2616-9038-4BCD-85DE-59C4220626F8}"/>
              </a:ext>
            </a:extLst>
          </p:cNvPr>
          <p:cNvSpPr/>
          <p:nvPr/>
        </p:nvSpPr>
        <p:spPr>
          <a:xfrm>
            <a:off x="1154953" y="1680631"/>
            <a:ext cx="4407647" cy="166657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The capital markets provide a mechanism to help our economy allocate resources efficiently</a:t>
            </a:r>
          </a:p>
        </p:txBody>
      </p:sp>
      <p:sp>
        <p:nvSpPr>
          <p:cNvPr id="3" name="Callout: Right Arrow 2">
            <a:extLst>
              <a:ext uri="{FF2B5EF4-FFF2-40B4-BE49-F238E27FC236}">
                <a16:creationId xmlns:a16="http://schemas.microsoft.com/office/drawing/2014/main" id="{3A6C4362-79C3-4D7B-A3EF-87745ACA23AC}"/>
              </a:ext>
            </a:extLst>
          </p:cNvPr>
          <p:cNvSpPr/>
          <p:nvPr/>
        </p:nvSpPr>
        <p:spPr>
          <a:xfrm>
            <a:off x="218114" y="2971801"/>
            <a:ext cx="2372686" cy="2975993"/>
          </a:xfrm>
          <a:prstGeom prst="rightArrowCallou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Corporations acquire capital from investors in exchange for ownership interest and by borrowing from creditors.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21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Environment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4E78143-3902-4CD8-AE3A-A3B259C71CF1}" type="slidenum">
              <a:rPr lang="en-US"/>
              <a:pPr/>
              <a:t>22</a:t>
            </a:fld>
            <a:endParaRPr lang="en-US"/>
          </a:p>
        </p:txBody>
      </p:sp>
      <p:pic>
        <p:nvPicPr>
          <p:cNvPr id="50180" name="Picture 4" descr="MCj021491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71801"/>
            <a:ext cx="2971800" cy="2892425"/>
          </a:xfrm>
          <a:prstGeom prst="rect">
            <a:avLst/>
          </a:prstGeom>
          <a:noFill/>
        </p:spPr>
      </p:pic>
      <p:pic>
        <p:nvPicPr>
          <p:cNvPr id="50181" name="Picture 5" descr="MCj0291942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124200"/>
            <a:ext cx="2743200" cy="2743200"/>
          </a:xfrm>
          <a:prstGeom prst="rect">
            <a:avLst/>
          </a:prstGeom>
          <a:noFill/>
        </p:spPr>
      </p:pic>
      <p:pic>
        <p:nvPicPr>
          <p:cNvPr id="50182" name="Picture 6" descr="MCj0291956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3048000"/>
            <a:ext cx="2109788" cy="2743200"/>
          </a:xfrm>
          <a:prstGeom prst="rect">
            <a:avLst/>
          </a:prstGeom>
          <a:noFill/>
        </p:spPr>
      </p:pic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7244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75438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2A5F2616-9038-4BCD-85DE-59C4220626F8}"/>
              </a:ext>
            </a:extLst>
          </p:cNvPr>
          <p:cNvSpPr/>
          <p:nvPr/>
        </p:nvSpPr>
        <p:spPr>
          <a:xfrm>
            <a:off x="6928270" y="1307340"/>
            <a:ext cx="4407647" cy="166657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Investors are betting on a return from their investment.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59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200C639-4CD1-427A-8275-92615DBD3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35659" y="1680632"/>
            <a:ext cx="1886720" cy="1528362"/>
          </a:xfrm>
          <a:prstGeom prst="rect">
            <a:avLst/>
          </a:prstGeom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Agency/Contract Theory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4E78143-3902-4CD8-AE3A-A3B259C71CF1}" type="slidenum">
              <a:rPr lang="en-US"/>
              <a:pPr/>
              <a:t>23</a:t>
            </a:fld>
            <a:endParaRPr lang="en-US"/>
          </a:p>
        </p:txBody>
      </p:sp>
      <p:pic>
        <p:nvPicPr>
          <p:cNvPr id="50180" name="Picture 4" descr="MCj0214919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124201"/>
            <a:ext cx="2971800" cy="2892425"/>
          </a:xfrm>
          <a:prstGeom prst="rect">
            <a:avLst/>
          </a:prstGeom>
          <a:noFill/>
        </p:spPr>
      </p:pic>
      <p:pic>
        <p:nvPicPr>
          <p:cNvPr id="50181" name="Picture 5" descr="MCj0291942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3200400"/>
            <a:ext cx="2743200" cy="2743200"/>
          </a:xfrm>
          <a:prstGeom prst="rect">
            <a:avLst/>
          </a:prstGeom>
          <a:noFill/>
        </p:spPr>
      </p:pic>
      <p:pic>
        <p:nvPicPr>
          <p:cNvPr id="50182" name="Picture 6" descr="MCj0291956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53400" y="3200400"/>
            <a:ext cx="2109788" cy="2743200"/>
          </a:xfrm>
          <a:prstGeom prst="rect">
            <a:avLst/>
          </a:prstGeom>
          <a:noFill/>
        </p:spPr>
      </p:pic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5720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7620000" y="41910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200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4953" y="973668"/>
            <a:ext cx="10035786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Function &amp; Primary Purpose of Financial Reporting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4E78143-3902-4CD8-AE3A-A3B259C71CF1}" type="slidenum">
              <a:rPr lang="en-US"/>
              <a:pPr/>
              <a:t>24</a:t>
            </a:fld>
            <a:endParaRPr lang="en-US"/>
          </a:p>
        </p:txBody>
      </p:sp>
      <p:pic>
        <p:nvPicPr>
          <p:cNvPr id="50180" name="Picture 4" descr="MCj021491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71801"/>
            <a:ext cx="2971800" cy="2892425"/>
          </a:xfrm>
          <a:prstGeom prst="rect">
            <a:avLst/>
          </a:prstGeom>
          <a:noFill/>
        </p:spPr>
      </p:pic>
      <p:pic>
        <p:nvPicPr>
          <p:cNvPr id="50181" name="Picture 5" descr="MCj0291942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124200"/>
            <a:ext cx="2743200" cy="2743200"/>
          </a:xfrm>
          <a:prstGeom prst="rect">
            <a:avLst/>
          </a:prstGeom>
          <a:noFill/>
        </p:spPr>
      </p:pic>
      <p:pic>
        <p:nvPicPr>
          <p:cNvPr id="50182" name="Picture 6" descr="MCj0291956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3048000"/>
            <a:ext cx="2109788" cy="2743200"/>
          </a:xfrm>
          <a:prstGeom prst="rect">
            <a:avLst/>
          </a:prstGeom>
          <a:noFill/>
        </p:spPr>
      </p:pic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7244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7543800" y="42672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2011EB-452A-4753-85A0-5D8007700AA6}"/>
              </a:ext>
            </a:extLst>
          </p:cNvPr>
          <p:cNvSpPr txBox="1">
            <a:spLocks/>
          </p:cNvSpPr>
          <p:nvPr/>
        </p:nvSpPr>
        <p:spPr>
          <a:xfrm>
            <a:off x="1181894" y="2417236"/>
            <a:ext cx="8761412" cy="70696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The primary focus of financial accounting is on the information needs of investors and creditors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12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 Market Crash of 1929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7C7510FB-92A2-4476-85B7-45AEE8155576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7650" name="Picture 2" descr="http://upload.wikimedia.org/wikipedia/commons/thumb/e/e1/Crowd_outside_nyse.jpg/150px-Crowd_outside_nyse.jpg">
            <a:hlinkClick r:id="rId2" tooltip="Crowd gathering on Wall Street after the 1929 crash.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752600"/>
            <a:ext cx="2286000" cy="3185160"/>
          </a:xfrm>
          <a:prstGeom prst="rect">
            <a:avLst/>
          </a:prstGeom>
          <a:noFill/>
        </p:spPr>
      </p:pic>
      <p:pic>
        <p:nvPicPr>
          <p:cNvPr id="27652" name="Picture 4" descr="File:1930-67B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1" y="1676401"/>
            <a:ext cx="3893305" cy="3078163"/>
          </a:xfrm>
          <a:prstGeom prst="rect">
            <a:avLst/>
          </a:prstGeom>
          <a:noFill/>
        </p:spPr>
      </p:pic>
      <p:pic>
        <p:nvPicPr>
          <p:cNvPr id="27654" name="Picture 6" descr="http://upload.wikimedia.org/wikipedia/commons/thumb/c/c5/1929_wall_street_crash_graph.svg/350px-1929_wall_street_crash_graph.svg.png">
            <a:hlinkClick r:id="rId6" tooltip="Dow Jones Industrial, 1928-1930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4724401"/>
            <a:ext cx="3333750" cy="1666875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007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732111"/>
            <a:ext cx="8761413" cy="1123580"/>
          </a:xfrm>
        </p:spPr>
        <p:txBody>
          <a:bodyPr/>
          <a:lstStyle/>
          <a:p>
            <a:r>
              <a:rPr lang="en-US" dirty="0"/>
              <a:t>Development of Financial Accounting &amp; Reporting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7B67F-822B-496F-AF56-C25B30BDE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1933 and 1934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9FCD83-E20F-4CE1-BFFF-018A5285501D}"/>
              </a:ext>
            </a:extLst>
          </p:cNvPr>
          <p:cNvSpPr/>
          <p:nvPr/>
        </p:nvSpPr>
        <p:spPr>
          <a:xfrm>
            <a:off x="1736520" y="3428999"/>
            <a:ext cx="5150840" cy="19147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The Securities and Exchange Commission (SEC) has the authority to set accounting standards for companies, but has always delegated the task to the accounting profession.</a:t>
            </a:r>
          </a:p>
        </p:txBody>
      </p:sp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75239D0-DD60-495A-82C1-3B6BA0A38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1338" y="2709643"/>
            <a:ext cx="3242345" cy="324234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876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159" y="973668"/>
            <a:ext cx="9319207" cy="706964"/>
          </a:xfrm>
        </p:spPr>
        <p:txBody>
          <a:bodyPr/>
          <a:lstStyle/>
          <a:p>
            <a:r>
              <a:rPr lang="en-US" dirty="0"/>
              <a:t>Hierarchy of Standard-Setting Authority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61307544"/>
              </p:ext>
            </p:extLst>
          </p:nvPr>
        </p:nvGraphicFramePr>
        <p:xfrm>
          <a:off x="2771190" y="1680632"/>
          <a:ext cx="6147837" cy="3311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132186460"/>
              </p:ext>
            </p:extLst>
          </p:nvPr>
        </p:nvGraphicFramePr>
        <p:xfrm>
          <a:off x="3086359" y="5187820"/>
          <a:ext cx="5367176" cy="1426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3086359" y="5066522"/>
            <a:ext cx="5367176" cy="93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own Arrow 8"/>
          <p:cNvSpPr/>
          <p:nvPr/>
        </p:nvSpPr>
        <p:spPr>
          <a:xfrm>
            <a:off x="3582955" y="5066522"/>
            <a:ext cx="805198" cy="2985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5346268" y="5075853"/>
            <a:ext cx="805198" cy="2985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7218784" y="5066522"/>
            <a:ext cx="805198" cy="2985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02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28359" y="973668"/>
            <a:ext cx="9388008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Committee on Accounting Procedure (CAP)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2109132" y="2514600"/>
            <a:ext cx="6172200" cy="4114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600" dirty="0"/>
              <a:t>Accounting Research Bulletins (51)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Goals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For accounting to be self-governing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To address problems common across registrants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Downfall: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No conceptual framework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Problem-based: too specific for the capital markets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128345F-44A3-4C39-99BA-24A70BA37FF8}" type="slidenum">
              <a:rPr lang="en-US"/>
              <a:pPr/>
              <a:t>28</a:t>
            </a:fld>
            <a:endParaRPr lang="en-US"/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auto">
          <a:xfrm>
            <a:off x="8077200" y="1327150"/>
            <a:ext cx="2438400" cy="21336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dirty="0">
                <a:latin typeface="Stencil" pitchFamily="82" charset="0"/>
              </a:rPr>
              <a:t>1938-1959</a:t>
            </a:r>
          </a:p>
        </p:txBody>
      </p:sp>
      <p:pic>
        <p:nvPicPr>
          <p:cNvPr id="68614" name="Picture 6" descr="MCj043492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4766" y="3200400"/>
            <a:ext cx="2743200" cy="2743200"/>
          </a:xfrm>
          <a:prstGeom prst="rect">
            <a:avLst/>
          </a:prstGeom>
          <a:noFill/>
        </p:spPr>
      </p:pic>
      <p:pic>
        <p:nvPicPr>
          <p:cNvPr id="68615" name="Picture 7" descr="MCj0433829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3950516"/>
            <a:ext cx="1828800" cy="182880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p. 71: Frontage Road Investigation: Did Tate Reeves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877" y="3608923"/>
            <a:ext cx="2350008" cy="1691640"/>
          </a:xfrm>
          <a:prstGeom prst="rect">
            <a:avLst/>
          </a:prstGeom>
        </p:spPr>
      </p:pic>
      <p:pic>
        <p:nvPicPr>
          <p:cNvPr id="4" name="Picture 3" descr="Rationally Speaking: Against lobby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536" y="2279765"/>
            <a:ext cx="2159000" cy="2019300"/>
          </a:xfrm>
          <a:prstGeom prst="rect">
            <a:avLst/>
          </a:prstGeom>
        </p:spPr>
      </p:pic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28359" y="973668"/>
            <a:ext cx="9388008" cy="706964"/>
          </a:xfrm>
        </p:spPr>
        <p:txBody>
          <a:bodyPr/>
          <a:lstStyle/>
          <a:p>
            <a:r>
              <a:rPr lang="en-US" dirty="0"/>
              <a:t>Accounting Principles Board (APB)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528358" y="2117954"/>
            <a:ext cx="6019800" cy="436222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APB Opinions (31)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Interpretations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Statements (4)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Goals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Advance the written expression of accounting principles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Determine appropriate practices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Narrow the areas of difference and inconsistency in practice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Downfall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No conceptual framework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No outside input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Lack of productivity (voluntary members)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Lack of independence (clients of board members)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Government interference (lobbyists)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00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2A27B5F-0CDD-4B06-91C3-6E812FE60717}" type="slidenum">
              <a:rPr lang="en-US"/>
              <a:pPr/>
              <a:t>29</a:t>
            </a:fld>
            <a:endParaRPr lang="en-US"/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7871269" y="814431"/>
            <a:ext cx="2820099" cy="2233569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dirty="0">
                <a:latin typeface="Stencil" pitchFamily="82" charset="0"/>
              </a:rPr>
              <a:t>1959-1973</a:t>
            </a:r>
          </a:p>
        </p:txBody>
      </p:sp>
      <p:pic>
        <p:nvPicPr>
          <p:cNvPr id="69638" name="Picture 6" descr="MCj0404427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3559" y="2323107"/>
            <a:ext cx="1825625" cy="1679575"/>
          </a:xfrm>
          <a:prstGeom prst="rect">
            <a:avLst/>
          </a:prstGeom>
          <a:noFill/>
        </p:spPr>
      </p:pic>
      <p:pic>
        <p:nvPicPr>
          <p:cNvPr id="69637" name="Picture 5" descr="MCj0297177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42253" y="1680632"/>
            <a:ext cx="1798638" cy="155575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pic>
        <p:nvPicPr>
          <p:cNvPr id="3" name="Picture 2" descr="Free photo Hands Welcome Handshake Shaking Hands Agreement ..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877" y="5525675"/>
            <a:ext cx="1950720" cy="1060704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 rot="16200000">
            <a:off x="10149047" y="4659623"/>
            <a:ext cx="2083386" cy="136226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APB</a:t>
            </a:r>
          </a:p>
        </p:txBody>
      </p:sp>
      <p:sp>
        <p:nvSpPr>
          <p:cNvPr id="7" name="Freeform 6"/>
          <p:cNvSpPr/>
          <p:nvPr/>
        </p:nvSpPr>
        <p:spPr>
          <a:xfrm>
            <a:off x="8836090" y="3192585"/>
            <a:ext cx="886408" cy="353048"/>
          </a:xfrm>
          <a:custGeom>
            <a:avLst/>
            <a:gdLst>
              <a:gd name="connsiteX0" fmla="*/ 886408 w 886408"/>
              <a:gd name="connsiteY0" fmla="*/ 7815 h 353048"/>
              <a:gd name="connsiteX1" fmla="*/ 494522 w 886408"/>
              <a:gd name="connsiteY1" fmla="*/ 45137 h 353048"/>
              <a:gd name="connsiteX2" fmla="*/ 0 w 886408"/>
              <a:gd name="connsiteY2" fmla="*/ 353048 h 353048"/>
              <a:gd name="connsiteX3" fmla="*/ 0 w 886408"/>
              <a:gd name="connsiteY3" fmla="*/ 353048 h 353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6408" h="353048">
                <a:moveTo>
                  <a:pt x="886408" y="7815"/>
                </a:moveTo>
                <a:cubicBezTo>
                  <a:pt x="764332" y="-2294"/>
                  <a:pt x="642257" y="-12402"/>
                  <a:pt x="494522" y="45137"/>
                </a:cubicBezTo>
                <a:cubicBezTo>
                  <a:pt x="346787" y="102676"/>
                  <a:pt x="0" y="353048"/>
                  <a:pt x="0" y="353048"/>
                </a:cubicBezTo>
                <a:lnTo>
                  <a:pt x="0" y="353048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8668139" y="4300515"/>
            <a:ext cx="2080946" cy="364791"/>
          </a:xfrm>
          <a:custGeom>
            <a:avLst/>
            <a:gdLst>
              <a:gd name="connsiteX0" fmla="*/ 0 w 2080946"/>
              <a:gd name="connsiteY0" fmla="*/ 897 h 364791"/>
              <a:gd name="connsiteX1" fmla="*/ 1754155 w 2080946"/>
              <a:gd name="connsiteY1" fmla="*/ 56881 h 364791"/>
              <a:gd name="connsiteX2" fmla="*/ 2080726 w 2080946"/>
              <a:gd name="connsiteY2" fmla="*/ 364791 h 364791"/>
              <a:gd name="connsiteX3" fmla="*/ 2080726 w 2080946"/>
              <a:gd name="connsiteY3" fmla="*/ 364791 h 36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0946" h="364791">
                <a:moveTo>
                  <a:pt x="0" y="897"/>
                </a:moveTo>
                <a:cubicBezTo>
                  <a:pt x="703683" y="-1436"/>
                  <a:pt x="1407367" y="-3768"/>
                  <a:pt x="1754155" y="56881"/>
                </a:cubicBezTo>
                <a:cubicBezTo>
                  <a:pt x="2100943" y="117530"/>
                  <a:pt x="2080726" y="364791"/>
                  <a:pt x="2080726" y="364791"/>
                </a:cubicBezTo>
                <a:lnTo>
                  <a:pt x="2080726" y="364791"/>
                </a:lnTo>
              </a:path>
            </a:pathLst>
          </a:custGeom>
          <a:noFill/>
          <a:ln w="254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414588" y="6056027"/>
            <a:ext cx="1017036" cy="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9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9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9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96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Wheat Committee (1972)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429624" y="2476500"/>
            <a:ext cx="5791200" cy="1778259"/>
          </a:xfrm>
        </p:spPr>
        <p:txBody>
          <a:bodyPr/>
          <a:lstStyle/>
          <a:p>
            <a:r>
              <a:rPr lang="en-US" dirty="0"/>
              <a:t>Recommendations for reformatting the APB</a:t>
            </a:r>
          </a:p>
          <a:p>
            <a:endParaRPr lang="en-US" dirty="0"/>
          </a:p>
          <a:p>
            <a:r>
              <a:rPr lang="en-US" dirty="0"/>
              <a:t>Avoid government rule-making for accounting</a:t>
            </a:r>
          </a:p>
          <a:p>
            <a:pPr lvl="1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5BE6B5F-FD2A-4D00-95C9-72F13CAC7CD7}" type="slidenum">
              <a:rPr lang="en-US"/>
              <a:pPr/>
              <a:t>30</a:t>
            </a:fld>
            <a:endParaRPr lang="en-US"/>
          </a:p>
        </p:txBody>
      </p:sp>
      <p:pic>
        <p:nvPicPr>
          <p:cNvPr id="70661" name="Picture 5" descr="MCj023828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895600"/>
            <a:ext cx="2495550" cy="3276600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Wheat Committee - Results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528358" y="2238361"/>
            <a:ext cx="6400800" cy="4114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Financial Accounting Foundation</a:t>
            </a:r>
          </a:p>
          <a:p>
            <a:pPr lvl="1"/>
            <a:r>
              <a:rPr lang="en-US" dirty="0"/>
              <a:t>Oversight</a:t>
            </a:r>
          </a:p>
          <a:p>
            <a:pPr lvl="1"/>
            <a:r>
              <a:rPr lang="en-US" dirty="0"/>
              <a:t>Selects members of the Board</a:t>
            </a:r>
          </a:p>
          <a:p>
            <a:pPr lvl="1"/>
            <a:r>
              <a:rPr lang="en-US" dirty="0"/>
              <a:t>Funding</a:t>
            </a:r>
          </a:p>
          <a:p>
            <a:r>
              <a:rPr lang="en-US" dirty="0"/>
              <a:t>Financial Accounting Standards Board</a:t>
            </a:r>
          </a:p>
          <a:p>
            <a:pPr lvl="1"/>
            <a:r>
              <a:rPr lang="en-US" dirty="0"/>
              <a:t>Seven full-time members</a:t>
            </a:r>
          </a:p>
          <a:p>
            <a:pPr lvl="1"/>
            <a:r>
              <a:rPr lang="en-US" dirty="0"/>
              <a:t>Various accounting constituencies</a:t>
            </a:r>
          </a:p>
          <a:p>
            <a:r>
              <a:rPr lang="en-US" dirty="0"/>
              <a:t>Financial Accounting Standards Advisory Council</a:t>
            </a:r>
          </a:p>
          <a:p>
            <a:pPr lvl="1"/>
            <a:r>
              <a:rPr lang="en-US" dirty="0"/>
              <a:t>Projects &amp; project priorities</a:t>
            </a:r>
          </a:p>
          <a:p>
            <a:pPr lvl="1"/>
            <a:r>
              <a:rPr lang="en-US" dirty="0"/>
              <a:t>Agenda</a:t>
            </a:r>
          </a:p>
          <a:p>
            <a:pPr lvl="1"/>
            <a:r>
              <a:rPr lang="en-US" dirty="0"/>
              <a:t>Procedural maters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0042A75-41B4-4BF0-A9DB-C792C006B1DB}" type="slidenum">
              <a:rPr lang="en-US"/>
              <a:pPr/>
              <a:t>31</a:t>
            </a:fld>
            <a:endParaRPr lang="en-US"/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 rot="1398853">
            <a:off x="6375939" y="3605034"/>
            <a:ext cx="3886200" cy="36933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Papyrus" pitchFamily="66" charset="0"/>
              </a:rPr>
              <a:t>and improved!</a:t>
            </a:r>
          </a:p>
        </p:txBody>
      </p:sp>
      <p:sp>
        <p:nvSpPr>
          <p:cNvPr id="71684" name="AutoShape 4"/>
          <p:cNvSpPr>
            <a:spLocks noChangeArrowheads="1"/>
          </p:cNvSpPr>
          <p:nvPr/>
        </p:nvSpPr>
        <p:spPr bwMode="auto">
          <a:xfrm>
            <a:off x="9708922" y="1249481"/>
            <a:ext cx="2057400" cy="18288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aseline="30000" dirty="0">
                <a:latin typeface="Stencil" pitchFamily="82" charset="0"/>
              </a:rPr>
              <a:t>1972</a:t>
            </a:r>
            <a:endParaRPr lang="en-US" sz="3600" dirty="0">
              <a:latin typeface="Stencil" pitchFamily="82" charset="0"/>
            </a:endParaRPr>
          </a:p>
        </p:txBody>
      </p:sp>
      <p:pic>
        <p:nvPicPr>
          <p:cNvPr id="71686" name="Picture 6" descr="MCj0426094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764" y="3102227"/>
            <a:ext cx="1841500" cy="1631950"/>
          </a:xfrm>
          <a:prstGeom prst="rect">
            <a:avLst/>
          </a:prstGeom>
          <a:noFill/>
        </p:spPr>
      </p:pic>
      <p:pic>
        <p:nvPicPr>
          <p:cNvPr id="10" name="Picture 9" descr="A drawing of a face&#10;&#10;Description generated with high confidence">
            <a:extLst>
              <a:ext uri="{FF2B5EF4-FFF2-40B4-BE49-F238E27FC236}">
                <a16:creationId xmlns:a16="http://schemas.microsoft.com/office/drawing/2014/main" id="{0169A931-3F13-47F0-9547-79040852A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057264" y="3594868"/>
            <a:ext cx="1428750" cy="176212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1123580"/>
          </a:xfrm>
        </p:spPr>
        <p:txBody>
          <a:bodyPr/>
          <a:lstStyle/>
          <a:p>
            <a:r>
              <a:rPr lang="en-US" dirty="0"/>
              <a:t>The Establishment of Accounting Standards (a political process)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615142-81E4-439E-8804-890FB6BC7C8D}"/>
              </a:ext>
            </a:extLst>
          </p:cNvPr>
          <p:cNvSpPr/>
          <p:nvPr/>
        </p:nvSpPr>
        <p:spPr>
          <a:xfrm>
            <a:off x="1038939" y="2555146"/>
            <a:ext cx="9247396" cy="557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A standard setter must consider potential economic consequences of accounting standards.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553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1123580"/>
          </a:xfrm>
        </p:spPr>
        <p:txBody>
          <a:bodyPr/>
          <a:lstStyle/>
          <a:p>
            <a:r>
              <a:rPr lang="en-US" dirty="0"/>
              <a:t>The Establishment of Accounting Standards (a political process)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615142-81E4-439E-8804-890FB6BC7C8D}"/>
              </a:ext>
            </a:extLst>
          </p:cNvPr>
          <p:cNvSpPr/>
          <p:nvPr/>
        </p:nvSpPr>
        <p:spPr>
          <a:xfrm>
            <a:off x="1038939" y="2555146"/>
            <a:ext cx="9247396" cy="557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A standard setter must consider potential economic consequences of accounting standards.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DA4B95-9093-4705-8681-7C2C9EA0925A}"/>
              </a:ext>
            </a:extLst>
          </p:cNvPr>
          <p:cNvSpPr/>
          <p:nvPr/>
        </p:nvSpPr>
        <p:spPr>
          <a:xfrm>
            <a:off x="1004308" y="3390290"/>
            <a:ext cx="9247396" cy="71079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The FASB undertakes a series of information gathering steps before issuing a substantive accounting standard.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362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1123580"/>
          </a:xfrm>
        </p:spPr>
        <p:txBody>
          <a:bodyPr/>
          <a:lstStyle/>
          <a:p>
            <a:r>
              <a:rPr lang="en-US" dirty="0"/>
              <a:t>The Establishment of Accounting Standards (a political process)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615142-81E4-439E-8804-890FB6BC7C8D}"/>
              </a:ext>
            </a:extLst>
          </p:cNvPr>
          <p:cNvSpPr/>
          <p:nvPr/>
        </p:nvSpPr>
        <p:spPr>
          <a:xfrm>
            <a:off x="1038939" y="2555146"/>
            <a:ext cx="9247396" cy="557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A standard setter must consider potential economic consequences of accounting standards.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DA4B95-9093-4705-8681-7C2C9EA0925A}"/>
              </a:ext>
            </a:extLst>
          </p:cNvPr>
          <p:cNvSpPr/>
          <p:nvPr/>
        </p:nvSpPr>
        <p:spPr>
          <a:xfrm>
            <a:off x="1004308" y="3390290"/>
            <a:ext cx="9247396" cy="71079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The FASB undertakes a series of information gathering steps before issuing a substantive accounting standard.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FF03C28-6162-4FA8-89C8-E98F737D5929}"/>
              </a:ext>
            </a:extLst>
          </p:cNvPr>
          <p:cNvSpPr/>
          <p:nvPr/>
        </p:nvSpPr>
        <p:spPr>
          <a:xfrm>
            <a:off x="1004308" y="4379057"/>
            <a:ext cx="9247396" cy="95182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In the past, various interest groups have successfully lobbied standard setter for changes in standards involving such topics as accounting for stock-based compensation, business combinations, and other-than-temporary impairments of investments.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28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73668"/>
            <a:ext cx="8761413" cy="1123580"/>
          </a:xfrm>
        </p:spPr>
        <p:txBody>
          <a:bodyPr/>
          <a:lstStyle/>
          <a:p>
            <a:r>
              <a:rPr lang="en-US" dirty="0"/>
              <a:t>The Establishment of Accounting Standards (a political process)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615142-81E4-439E-8804-890FB6BC7C8D}"/>
              </a:ext>
            </a:extLst>
          </p:cNvPr>
          <p:cNvSpPr/>
          <p:nvPr/>
        </p:nvSpPr>
        <p:spPr>
          <a:xfrm>
            <a:off x="1038939" y="2555146"/>
            <a:ext cx="9247396" cy="557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A standard setter must consider potential economic consequences of accounting standards.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DA4B95-9093-4705-8681-7C2C9EA0925A}"/>
              </a:ext>
            </a:extLst>
          </p:cNvPr>
          <p:cNvSpPr/>
          <p:nvPr/>
        </p:nvSpPr>
        <p:spPr>
          <a:xfrm>
            <a:off x="1004308" y="3390290"/>
            <a:ext cx="9247396" cy="71079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The FASB undertakes a series of information gathering steps before issuing a substantive accounting standard.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FF03C28-6162-4FA8-89C8-E98F737D5929}"/>
              </a:ext>
            </a:extLst>
          </p:cNvPr>
          <p:cNvSpPr/>
          <p:nvPr/>
        </p:nvSpPr>
        <p:spPr>
          <a:xfrm>
            <a:off x="1004308" y="4379057"/>
            <a:ext cx="9247396" cy="95182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In the past, various interest groups have successfully lobbied standard setter for changes in standards involving such topics as accounting for stock-based compensation, business combinations, and other-than-temporary impairments of investments.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CC8B1E2-0545-4679-BBDB-F567CB813D4C}"/>
              </a:ext>
            </a:extLst>
          </p:cNvPr>
          <p:cNvSpPr/>
          <p:nvPr/>
        </p:nvSpPr>
        <p:spPr>
          <a:xfrm>
            <a:off x="1038939" y="5604115"/>
            <a:ext cx="9247396" cy="81008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Political pressures on IASB standard setting are severe, with important groups like the EU threatening to “carve out” aspects of standards that they view as undesirable.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481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FASB Pronouncements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1106489" y="2895600"/>
            <a:ext cx="5218112" cy="271663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Standards, Interpretations, and Staff Positions</a:t>
            </a:r>
          </a:p>
          <a:p>
            <a:pPr>
              <a:lnSpc>
                <a:spcPct val="90000"/>
              </a:lnSpc>
            </a:pPr>
            <a:r>
              <a:rPr lang="en-US" dirty="0"/>
              <a:t>Financial Accounting Concepts</a:t>
            </a:r>
          </a:p>
          <a:p>
            <a:pPr>
              <a:lnSpc>
                <a:spcPct val="90000"/>
              </a:lnSpc>
            </a:pPr>
            <a:r>
              <a:rPr lang="en-US" b="1" dirty="0"/>
              <a:t>Emerging Issues Task Force Statements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FD80861-CF4F-46D2-90AF-16990C5C22A0}" type="slidenum">
              <a:rPr lang="en-US"/>
              <a:pPr/>
              <a:t>36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598367" y="3144416"/>
            <a:ext cx="4754173" cy="3131947"/>
            <a:chOff x="5598367" y="3144416"/>
            <a:chExt cx="4754173" cy="3131947"/>
          </a:xfrm>
        </p:grpSpPr>
        <p:grpSp>
          <p:nvGrpSpPr>
            <p:cNvPr id="2" name="Group 11"/>
            <p:cNvGrpSpPr/>
            <p:nvPr/>
          </p:nvGrpSpPr>
          <p:grpSpPr>
            <a:xfrm>
              <a:off x="7685540" y="3533163"/>
              <a:ext cx="2667000" cy="2743200"/>
              <a:chOff x="6172200" y="1828800"/>
              <a:chExt cx="2667000" cy="2743200"/>
            </a:xfrm>
          </p:grpSpPr>
          <p:sp>
            <p:nvSpPr>
              <p:cNvPr id="74759" name="Oval 7"/>
              <p:cNvSpPr>
                <a:spLocks noChangeArrowheads="1"/>
              </p:cNvSpPr>
              <p:nvPr/>
            </p:nvSpPr>
            <p:spPr bwMode="auto">
              <a:xfrm>
                <a:off x="6172200" y="1828800"/>
                <a:ext cx="2667000" cy="1066800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57" name="Text Box 5"/>
              <p:cNvSpPr txBox="1">
                <a:spLocks noChangeArrowheads="1"/>
              </p:cNvSpPr>
              <p:nvPr/>
            </p:nvSpPr>
            <p:spPr bwMode="auto">
              <a:xfrm>
                <a:off x="6400800" y="1905000"/>
                <a:ext cx="2286000" cy="823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4800" dirty="0">
                    <a:solidFill>
                      <a:schemeClr val="tx2"/>
                    </a:solidFill>
                  </a:rPr>
                  <a:t>GAAP</a:t>
                </a:r>
              </a:p>
            </p:txBody>
          </p:sp>
          <p:sp>
            <p:nvSpPr>
              <p:cNvPr id="74760" name="Line 8"/>
              <p:cNvSpPr>
                <a:spLocks noChangeShapeType="1"/>
              </p:cNvSpPr>
              <p:nvPr/>
            </p:nvSpPr>
            <p:spPr bwMode="auto">
              <a:xfrm>
                <a:off x="7467600" y="2895600"/>
                <a:ext cx="0" cy="1676400"/>
              </a:xfrm>
              <a:prstGeom prst="line">
                <a:avLst/>
              </a:prstGeom>
              <a:noFill/>
              <a:ln w="1143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5" name="Straight Arrow Connector 4"/>
            <p:cNvCxnSpPr/>
            <p:nvPr/>
          </p:nvCxnSpPr>
          <p:spPr>
            <a:xfrm>
              <a:off x="5598367" y="3144416"/>
              <a:ext cx="1922106" cy="923731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5850294" y="4068147"/>
              <a:ext cx="1558212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FASB Pronouncements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1106489" y="2895600"/>
            <a:ext cx="5218112" cy="271663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Standards, Interpretations, and Staff Positions</a:t>
            </a:r>
          </a:p>
          <a:p>
            <a:pPr>
              <a:lnSpc>
                <a:spcPct val="90000"/>
              </a:lnSpc>
            </a:pPr>
            <a:r>
              <a:rPr lang="en-US" dirty="0"/>
              <a:t>Financial Accounting Concepts</a:t>
            </a:r>
          </a:p>
          <a:p>
            <a:pPr>
              <a:lnSpc>
                <a:spcPct val="90000"/>
              </a:lnSpc>
            </a:pPr>
            <a:r>
              <a:rPr lang="en-US" dirty="0"/>
              <a:t>Emerging Issues Task Force Statements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FD80861-CF4F-46D2-90AF-16990C5C22A0}" type="slidenum">
              <a:rPr lang="en-US"/>
              <a:pPr/>
              <a:t>37</a:t>
            </a:fld>
            <a:endParaRPr lang="en-US"/>
          </a:p>
        </p:txBody>
      </p:sp>
      <p:grpSp>
        <p:nvGrpSpPr>
          <p:cNvPr id="2" name="Group 11"/>
          <p:cNvGrpSpPr/>
          <p:nvPr/>
        </p:nvGrpSpPr>
        <p:grpSpPr>
          <a:xfrm>
            <a:off x="7685540" y="3533163"/>
            <a:ext cx="2667000" cy="2743200"/>
            <a:chOff x="6172200" y="1828800"/>
            <a:chExt cx="2667000" cy="2743200"/>
          </a:xfrm>
        </p:grpSpPr>
        <p:sp>
          <p:nvSpPr>
            <p:cNvPr id="74759" name="Oval 7"/>
            <p:cNvSpPr>
              <a:spLocks noChangeArrowheads="1"/>
            </p:cNvSpPr>
            <p:nvPr/>
          </p:nvSpPr>
          <p:spPr bwMode="auto">
            <a:xfrm>
              <a:off x="6172200" y="1828800"/>
              <a:ext cx="2667000" cy="106680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57" name="Text Box 5"/>
            <p:cNvSpPr txBox="1">
              <a:spLocks noChangeArrowheads="1"/>
            </p:cNvSpPr>
            <p:nvPr/>
          </p:nvSpPr>
          <p:spPr bwMode="auto">
            <a:xfrm>
              <a:off x="6400800" y="1905000"/>
              <a:ext cx="2286000" cy="823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4800" dirty="0">
                  <a:solidFill>
                    <a:schemeClr val="tx2"/>
                  </a:solidFill>
                </a:rPr>
                <a:t>GAAP</a:t>
              </a:r>
            </a:p>
          </p:txBody>
        </p:sp>
        <p:sp>
          <p:nvSpPr>
            <p:cNvPr id="74760" name="Line 8"/>
            <p:cNvSpPr>
              <a:spLocks noChangeShapeType="1"/>
            </p:cNvSpPr>
            <p:nvPr/>
          </p:nvSpPr>
          <p:spPr bwMode="auto">
            <a:xfrm>
              <a:off x="7467600" y="2895600"/>
              <a:ext cx="0" cy="167640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D1FD4C-6454-4429-A873-EBADBE3AC53F}"/>
              </a:ext>
            </a:extLst>
          </p:cNvPr>
          <p:cNvSpPr/>
          <p:nvPr/>
        </p:nvSpPr>
        <p:spPr>
          <a:xfrm>
            <a:off x="1173761" y="4689447"/>
            <a:ext cx="5150840" cy="1124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Generally accepted accounting principles (GAAP) are a set of guidelines companies follow in measuring and reporting financial information.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3770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FASB Pronouncements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1154953" y="2474053"/>
            <a:ext cx="5218112" cy="206229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Standards, Interpretations, and Staff Positions</a:t>
            </a:r>
          </a:p>
          <a:p>
            <a:pPr>
              <a:lnSpc>
                <a:spcPct val="90000"/>
              </a:lnSpc>
            </a:pPr>
            <a:r>
              <a:rPr lang="en-US" b="1" dirty="0"/>
              <a:t>Financial Accounting Concepts</a:t>
            </a:r>
          </a:p>
          <a:p>
            <a:pPr>
              <a:lnSpc>
                <a:spcPct val="90000"/>
              </a:lnSpc>
            </a:pPr>
            <a:r>
              <a:rPr lang="en-US" dirty="0"/>
              <a:t>Emerging Issues Task Force Statements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FD80861-CF4F-46D2-90AF-16990C5C22A0}" type="slidenum">
              <a:rPr lang="en-US"/>
              <a:pPr/>
              <a:t>38</a:t>
            </a:fld>
            <a:endParaRPr lang="en-US"/>
          </a:p>
        </p:txBody>
      </p:sp>
      <p:pic>
        <p:nvPicPr>
          <p:cNvPr id="1026" name="Picture 2" descr="C:\Users\Elaine\AppData\Local\Microsoft\Windows\Temporary Internet Files\Content.IE5\DWC60OFD\MP90021603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2514600"/>
            <a:ext cx="2444496" cy="3657600"/>
          </a:xfrm>
          <a:prstGeom prst="rect">
            <a:avLst/>
          </a:prstGeom>
          <a:noFill/>
        </p:spPr>
      </p:pic>
      <p:sp>
        <p:nvSpPr>
          <p:cNvPr id="8" name="Left Arrow 7"/>
          <p:cNvSpPr/>
          <p:nvPr/>
        </p:nvSpPr>
        <p:spPr>
          <a:xfrm flipH="1">
            <a:off x="5187819" y="2902505"/>
            <a:ext cx="1903445" cy="76200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pic>
        <p:nvPicPr>
          <p:cNvPr id="3" name="Picture 2" descr="Check Mark On Red Plate Free Stock Photo - Public Domain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20" y="2976251"/>
            <a:ext cx="509492" cy="45762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's the Size of What You See?: Biology &amp; Mathematics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562" y="1735412"/>
            <a:ext cx="2586879" cy="2468315"/>
          </a:xfrm>
          <a:prstGeom prst="rect">
            <a:avLst/>
          </a:prstGeom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FASB Pronouncements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1154953" y="2652319"/>
            <a:ext cx="5218112" cy="24384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Standards, Interpretations, and Staff Positions</a:t>
            </a:r>
          </a:p>
          <a:p>
            <a:pPr>
              <a:lnSpc>
                <a:spcPct val="90000"/>
              </a:lnSpc>
            </a:pPr>
            <a:r>
              <a:rPr lang="en-US" dirty="0"/>
              <a:t>Financial Accounting Concepts</a:t>
            </a:r>
          </a:p>
          <a:p>
            <a:pPr>
              <a:lnSpc>
                <a:spcPct val="90000"/>
              </a:lnSpc>
            </a:pPr>
            <a:r>
              <a:rPr lang="en-US" b="1" dirty="0"/>
              <a:t>Emerging Issues Task Force Statements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Narrow issues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Speeds up approval process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Looks for new issues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FD80861-CF4F-46D2-90AF-16990C5C22A0}" type="slidenum">
              <a:rPr lang="en-US"/>
              <a:pPr/>
              <a:t>39</a:t>
            </a:fld>
            <a:endParaRPr lang="en-US"/>
          </a:p>
        </p:txBody>
      </p:sp>
      <p:pic>
        <p:nvPicPr>
          <p:cNvPr id="2050" name="Picture 2" descr="C:\Users\Elaine\AppData\Local\Microsoft\Windows\Temporary Internet Files\Content.IE5\L5I823DX\MP9004014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399" y="3604011"/>
            <a:ext cx="3890865" cy="2592896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982547" y="4124131"/>
            <a:ext cx="769904" cy="41987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982547" y="4544008"/>
            <a:ext cx="2792963" cy="508851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359" y="973668"/>
            <a:ext cx="9388008" cy="706964"/>
          </a:xfrm>
        </p:spPr>
        <p:txBody>
          <a:bodyPr>
            <a:normAutofit fontScale="90000"/>
          </a:bodyPr>
          <a:lstStyle/>
          <a:p>
            <a:r>
              <a:rPr lang="en-US" dirty="0"/>
              <a:t>Accounting Standards Codification - 2009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8C3060A-DA52-478C-8DD1-040FECF1D86F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026" name="Picture 2" descr="C:\Documents and Settings\Elaine\Local Settings\Temporary Internet Files\Content.IE5\1SIG20UM\MCj0434804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328" y="1702316"/>
            <a:ext cx="1828572" cy="18285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68694" y="235104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December 31, 2009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883215"/>
              </p:ext>
            </p:extLst>
          </p:nvPr>
        </p:nvGraphicFramePr>
        <p:xfrm>
          <a:off x="6477001" y="1981200"/>
          <a:ext cx="4449146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8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ASU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Stockholders’ Equity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Revenue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Expenses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Wide Scope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Industry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5" name="Group 7"/>
          <p:cNvGrpSpPr/>
          <p:nvPr/>
        </p:nvGrpSpPr>
        <p:grpSpPr>
          <a:xfrm>
            <a:off x="3657600" y="3276600"/>
            <a:ext cx="2667000" cy="2743200"/>
            <a:chOff x="6172200" y="1828800"/>
            <a:chExt cx="2667000" cy="2743200"/>
          </a:xfrm>
        </p:grpSpPr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6172200" y="1828800"/>
              <a:ext cx="2667000" cy="106680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400800" y="1981200"/>
              <a:ext cx="2286000" cy="823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4800" dirty="0">
                  <a:solidFill>
                    <a:schemeClr val="tx2"/>
                  </a:solidFill>
                </a:rPr>
                <a:t>GAAP</a:t>
              </a:r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7467600" y="2895600"/>
              <a:ext cx="0" cy="1676400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3"/>
          <p:cNvSpPr/>
          <p:nvPr/>
        </p:nvSpPr>
        <p:spPr>
          <a:xfrm>
            <a:off x="4724400" y="2438400"/>
            <a:ext cx="1421176" cy="765672"/>
          </a:xfrm>
          <a:custGeom>
            <a:avLst/>
            <a:gdLst>
              <a:gd name="connsiteX0" fmla="*/ 0 w 1421176"/>
              <a:gd name="connsiteY0" fmla="*/ 765672 h 765672"/>
              <a:gd name="connsiteX1" fmla="*/ 341523 w 1421176"/>
              <a:gd name="connsiteY1" fmla="*/ 16525 h 765672"/>
              <a:gd name="connsiteX2" fmla="*/ 958467 w 1421176"/>
              <a:gd name="connsiteY2" fmla="*/ 666520 h 765672"/>
              <a:gd name="connsiteX3" fmla="*/ 1421176 w 1421176"/>
              <a:gd name="connsiteY3" fmla="*/ 358048 h 765672"/>
              <a:gd name="connsiteX4" fmla="*/ 1421176 w 1421176"/>
              <a:gd name="connsiteY4" fmla="*/ 358048 h 765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1176" h="765672">
                <a:moveTo>
                  <a:pt x="0" y="765672"/>
                </a:moveTo>
                <a:cubicBezTo>
                  <a:pt x="90889" y="399361"/>
                  <a:pt x="181779" y="33050"/>
                  <a:pt x="341523" y="16525"/>
                </a:cubicBezTo>
                <a:cubicBezTo>
                  <a:pt x="501267" y="0"/>
                  <a:pt x="778525" y="609600"/>
                  <a:pt x="958467" y="666520"/>
                </a:cubicBezTo>
                <a:cubicBezTo>
                  <a:pt x="1138409" y="723441"/>
                  <a:pt x="1421176" y="358048"/>
                  <a:pt x="1421176" y="358048"/>
                </a:cubicBezTo>
                <a:lnTo>
                  <a:pt x="1421176" y="358048"/>
                </a:lnTo>
              </a:path>
            </a:pathLst>
          </a:cu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81000" y="4191000"/>
            <a:ext cx="2438400" cy="1828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 FASB website</a:t>
            </a:r>
          </a:p>
          <a:p>
            <a:pPr algn="ctr"/>
            <a:r>
              <a:rPr lang="en-US" dirty="0"/>
              <a:t>Login name and password under Introductory Material on Blackboard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77001" y="5689600"/>
            <a:ext cx="5045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*ASU – Accounting Standards Update</a:t>
            </a:r>
          </a:p>
        </p:txBody>
      </p:sp>
    </p:spTree>
    <p:extLst>
      <p:ext uri="{BB962C8B-B14F-4D97-AF65-F5344CB8AC3E}">
        <p14:creationId xmlns:p14="http://schemas.microsoft.com/office/powerpoint/2010/main" val="1325269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Scandals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Enron 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WorldCom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Tyco 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Waste Management</a:t>
            </a:r>
          </a:p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E1246B4-29BD-48CB-B1CA-AFD768F9A7F1}" type="slidenum">
              <a:rPr lang="en-US"/>
              <a:pPr/>
              <a:t>41</a:t>
            </a:fld>
            <a:endParaRPr lang="en-US"/>
          </a:p>
        </p:txBody>
      </p:sp>
      <p:pic>
        <p:nvPicPr>
          <p:cNvPr id="6149" name="Picture 5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3753" y="2096201"/>
            <a:ext cx="914400" cy="752475"/>
          </a:xfrm>
          <a:prstGeom prst="rect">
            <a:avLst/>
          </a:prstGeom>
          <a:noFill/>
        </p:spPr>
      </p:pic>
      <p:pic>
        <p:nvPicPr>
          <p:cNvPr id="6151" name="Picture 7" descr="MCI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73078" y="3023906"/>
            <a:ext cx="952500" cy="523875"/>
          </a:xfrm>
          <a:prstGeom prst="rect">
            <a:avLst/>
          </a:prstGeom>
          <a:noFill/>
        </p:spPr>
      </p:pic>
      <p:pic>
        <p:nvPicPr>
          <p:cNvPr id="6153" name="Picture 9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3733800"/>
            <a:ext cx="4572000" cy="762000"/>
          </a:xfrm>
          <a:prstGeom prst="rect">
            <a:avLst/>
          </a:prstGeom>
          <a:noFill/>
        </p:spPr>
      </p:pic>
      <p:pic>
        <p:nvPicPr>
          <p:cNvPr id="6155" name="Picture 11" descr="Waste Management - Think Green. Think Waste Management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74939" y="4724400"/>
            <a:ext cx="1257300" cy="828675"/>
          </a:xfrm>
          <a:prstGeom prst="rect">
            <a:avLst/>
          </a:prstGeom>
          <a:noFill/>
        </p:spPr>
      </p:pic>
      <p:pic>
        <p:nvPicPr>
          <p:cNvPr id="14337" name="Picture 1" descr="C:\Documents and Settings\Elaine\Local Settings\Temporary Internet Files\Content.IE5\ZFK8C1KE\MCPE01476_0000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96200" y="3505200"/>
            <a:ext cx="2514600" cy="2821408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53952" y="2187931"/>
            <a:ext cx="4762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Auditors offer credibility to financial statements by verifying that they are presented fairly in conformity with GAAP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Age of Internal Control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Sarbanes-Oxley (SOX) -2002 </a:t>
            </a:r>
          </a:p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822E341-FE69-4339-AF79-5383DE735F61}" type="slidenum">
              <a:rPr lang="en-US"/>
              <a:pPr/>
              <a:t>42</a:t>
            </a:fld>
            <a:endParaRPr lang="en-US"/>
          </a:p>
        </p:txBody>
      </p:sp>
      <p:sp>
        <p:nvSpPr>
          <p:cNvPr id="76808" name="AutoShape 8"/>
          <p:cNvSpPr>
            <a:spLocks noChangeArrowheads="1"/>
          </p:cNvSpPr>
          <p:nvPr/>
        </p:nvSpPr>
        <p:spPr bwMode="auto">
          <a:xfrm>
            <a:off x="9323840" y="1756095"/>
            <a:ext cx="2057400" cy="18288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dirty="0">
                <a:latin typeface="Stencil" pitchFamily="82" charset="0"/>
              </a:rPr>
              <a:t>2002</a:t>
            </a:r>
          </a:p>
        </p:txBody>
      </p:sp>
      <p:pic>
        <p:nvPicPr>
          <p:cNvPr id="2050" name="Picture 2" descr="C:\Documents and Settings\Elaine Sanders\Local Settings\Temporary Internet Files\Content.IE5\WYZT5D5Y\MC9004347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14376" y="4618489"/>
            <a:ext cx="1914525" cy="1946275"/>
          </a:xfrm>
          <a:prstGeom prst="rect">
            <a:avLst/>
          </a:prstGeom>
          <a:noFill/>
        </p:spPr>
      </p:pic>
      <p:pic>
        <p:nvPicPr>
          <p:cNvPr id="2052" name="Picture 4" descr="C:\Documents and Settings\Elaine Sanders\Local Settings\Temporary Internet Files\Content.IE5\MRDKZT9F\MC90003678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236" y="3132589"/>
            <a:ext cx="3241445" cy="2971800"/>
          </a:xfrm>
          <a:prstGeom prst="rect">
            <a:avLst/>
          </a:prstGeom>
          <a:noFill/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194A029-595D-458C-B411-1162C7FA2C80}"/>
              </a:ext>
            </a:extLst>
          </p:cNvPr>
          <p:cNvSpPr/>
          <p:nvPr/>
        </p:nvSpPr>
        <p:spPr>
          <a:xfrm>
            <a:off x="3771351" y="3073903"/>
            <a:ext cx="4637216" cy="313191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SOX provides for the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Regulation of auditors and the types of services they furnish to clients,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Increases accountability of corporate executives,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Addresses conflicts of interest for securities analysts, and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Provides for stiff criminal penalties for violators.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1004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Age of Internal Control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Sarbanes-Oxley (SOX) </a:t>
            </a:r>
          </a:p>
          <a:p>
            <a:r>
              <a:rPr lang="en-US" b="1" dirty="0"/>
              <a:t>PCAOB/AICPA (Public Company Accounting Oversight Board)</a:t>
            </a:r>
          </a:p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822E341-FE69-4339-AF79-5383DE735F61}" type="slidenum">
              <a:rPr lang="en-US"/>
              <a:pPr/>
              <a:t>43</a:t>
            </a:fld>
            <a:endParaRPr lang="en-US"/>
          </a:p>
        </p:txBody>
      </p:sp>
      <p:sp>
        <p:nvSpPr>
          <p:cNvPr id="76808" name="AutoShape 8"/>
          <p:cNvSpPr>
            <a:spLocks noChangeArrowheads="1"/>
          </p:cNvSpPr>
          <p:nvPr/>
        </p:nvSpPr>
        <p:spPr bwMode="auto">
          <a:xfrm>
            <a:off x="9742939" y="1227666"/>
            <a:ext cx="2057400" cy="1828800"/>
          </a:xfrm>
          <a:prstGeom prst="star8">
            <a:avLst>
              <a:gd name="adj" fmla="val 38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dirty="0">
                <a:latin typeface="Stencil" pitchFamily="82" charset="0"/>
              </a:rPr>
              <a:t>2002</a:t>
            </a:r>
          </a:p>
        </p:txBody>
      </p:sp>
      <p:pic>
        <p:nvPicPr>
          <p:cNvPr id="3074" name="Picture 2" descr="C:\Documents and Settings\Elaine Sanders\Local Settings\Temporary Internet Files\Content.IE5\Q0755BQZ\MP90043937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709" y="3525494"/>
            <a:ext cx="4724400" cy="3127103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Cash and Accrual Accounting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458255" y="3741576"/>
            <a:ext cx="851127" cy="466531"/>
          </a:xfrm>
        </p:spPr>
        <p:txBody>
          <a:bodyPr/>
          <a:lstStyle/>
          <a:p>
            <a:r>
              <a:rPr lang="en-US" dirty="0"/>
              <a:t>Part II.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11" name="Picture Placeholder 10" descr="Finance Dollar Financial World · Free image on Pixabay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5" r="147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912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053A-EEB8-4F55-BA55-D52B8F89F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&amp; Primary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12C59-D485-4028-ADF1-B0E94F2F9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primary focus of financial accounting is on the information needs of investors and creditors</a:t>
            </a:r>
          </a:p>
          <a:p>
            <a:r>
              <a:rPr lang="en-US" dirty="0"/>
              <a:t>Financial statements convey financial information</a:t>
            </a:r>
          </a:p>
          <a:p>
            <a:pPr lvl="1"/>
            <a:r>
              <a:rPr lang="en-US" dirty="0"/>
              <a:t>Balance sheet (statement of financial position)</a:t>
            </a:r>
          </a:p>
          <a:p>
            <a:pPr lvl="1"/>
            <a:r>
              <a:rPr lang="en-US" dirty="0"/>
              <a:t>Income statement (statement of operations)</a:t>
            </a:r>
          </a:p>
          <a:p>
            <a:pPr lvl="1"/>
            <a:r>
              <a:rPr lang="en-US" dirty="0"/>
              <a:t>Statement of cash flows</a:t>
            </a:r>
          </a:p>
          <a:p>
            <a:pPr lvl="1"/>
            <a:r>
              <a:rPr lang="en-US" dirty="0"/>
              <a:t>Statement of shareholders’ equity</a:t>
            </a:r>
          </a:p>
          <a:p>
            <a:pPr lvl="1"/>
            <a:r>
              <a:rPr lang="en-US" dirty="0"/>
              <a:t>Statement of comprehensive income</a:t>
            </a:r>
          </a:p>
          <a:p>
            <a:pPr lvl="2"/>
            <a:r>
              <a:rPr lang="en-US" dirty="0"/>
              <a:t>Immediately following the income statement</a:t>
            </a:r>
          </a:p>
          <a:p>
            <a:pPr lvl="2"/>
            <a:r>
              <a:rPr lang="en-US" dirty="0"/>
              <a:t>Separately, including information on the income statement as well as information on other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068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621E-CF24-4662-BED1-8FB2B082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Cash versus Accrual Accounting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6915C7F-27BE-4997-964F-D952ACEEC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860790"/>
              </p:ext>
            </p:extLst>
          </p:nvPr>
        </p:nvGraphicFramePr>
        <p:xfrm>
          <a:off x="1570606" y="2607189"/>
          <a:ext cx="81280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5787406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91610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Accrual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5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Records transactions only when cash is received or paid (When client pays for product or service &amp; when bills are paid)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Only used by very small businesses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Cannot match revenue against expenses in an accounting period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Records business transactions when they occur (When sale is made &amp; when bill is received)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Complies with GAAP (Generally Accepted Accounting Principles)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Presents accurate financial picture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44419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302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621E-CF24-4662-BED1-8FB2B082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Cash versus Accrual Accounting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1B0DD-824D-4409-8F76-1B772E7A8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investment/credit decision – a cash flow perspective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36F00A1-D002-40D1-9305-712B204B96F1}"/>
              </a:ext>
            </a:extLst>
          </p:cNvPr>
          <p:cNvSpPr/>
          <p:nvPr/>
        </p:nvSpPr>
        <p:spPr>
          <a:xfrm>
            <a:off x="384819" y="3196205"/>
            <a:ext cx="5150840" cy="19217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A company will be able to provide a return to investors and creditors only if it can generate cash receipts from selling a product or service that exceed the cash disbursements necessary to provide that product or service.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049AAC-5D12-4054-87DA-5597E0FD7B35}"/>
              </a:ext>
            </a:extLst>
          </p:cNvPr>
          <p:cNvSpPr/>
          <p:nvPr/>
        </p:nvSpPr>
        <p:spPr>
          <a:xfrm>
            <a:off x="5886205" y="3196205"/>
            <a:ext cx="5150840" cy="192177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The objective of financial accounting is to provide information to investors and creditors to help them predict future cash flows.</a:t>
            </a:r>
          </a:p>
        </p:txBody>
      </p:sp>
      <p:pic>
        <p:nvPicPr>
          <p:cNvPr id="6" name="Picture 5" descr="MCj02919420000[1]">
            <a:extLst>
              <a:ext uri="{FF2B5EF4-FFF2-40B4-BE49-F238E27FC236}">
                <a16:creationId xmlns:a16="http://schemas.microsoft.com/office/drawing/2014/main" id="{C8718A6D-23D1-4F38-8F7E-515E00C6D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2487" y="4697485"/>
            <a:ext cx="1742813" cy="1742813"/>
          </a:xfrm>
          <a:prstGeom prst="rect">
            <a:avLst/>
          </a:prstGeom>
          <a:noFill/>
        </p:spPr>
      </p:pic>
      <p:pic>
        <p:nvPicPr>
          <p:cNvPr id="7" name="Picture 10" descr="MCj02149190000[1]">
            <a:extLst>
              <a:ext uri="{FF2B5EF4-FFF2-40B4-BE49-F238E27FC236}">
                <a16:creationId xmlns:a16="http://schemas.microsoft.com/office/drawing/2014/main" id="{4DA595D5-4F31-4FFC-BFF1-FEDA049D0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3317" y="4725147"/>
            <a:ext cx="1762218" cy="1715151"/>
          </a:xfrm>
          <a:prstGeom prst="rect">
            <a:avLst/>
          </a:prstGeom>
          <a:noFill/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6080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621E-CF24-4662-BED1-8FB2B082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Cash versus Accrual Accounting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36F00A1-D002-40D1-9305-712B204B96F1}"/>
              </a:ext>
            </a:extLst>
          </p:cNvPr>
          <p:cNvSpPr/>
          <p:nvPr/>
        </p:nvSpPr>
        <p:spPr>
          <a:xfrm>
            <a:off x="1603695" y="3076663"/>
            <a:ext cx="7741641" cy="6480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Over short periods of time, operating cash flow may not be an accurate predictor of future operating cash flows.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61313CF-A8AC-4275-8534-F402404960A8}"/>
              </a:ext>
            </a:extLst>
          </p:cNvPr>
          <p:cNvSpPr/>
          <p:nvPr/>
        </p:nvSpPr>
        <p:spPr>
          <a:xfrm>
            <a:off x="1603695" y="3987625"/>
            <a:ext cx="7741641" cy="648049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The accrual accounting model provides a measure of periodic performance called net income.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89C122-B17F-4B68-8BA1-E66195D0FA0B}"/>
              </a:ext>
            </a:extLst>
          </p:cNvPr>
          <p:cNvSpPr/>
          <p:nvPr/>
        </p:nvSpPr>
        <p:spPr>
          <a:xfrm>
            <a:off x="1603695" y="4898586"/>
            <a:ext cx="7741640" cy="65995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Net income is considered a better indicator of future operating cash flows than is current net operating cash flows.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344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3907" y="1399592"/>
            <a:ext cx="3860260" cy="20294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International Financial Reporting Standards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458255" y="3741576"/>
            <a:ext cx="851127" cy="466531"/>
          </a:xfrm>
        </p:spPr>
        <p:txBody>
          <a:bodyPr/>
          <a:lstStyle/>
          <a:p>
            <a:r>
              <a:rPr lang="en-US" dirty="0"/>
              <a:t>Part III.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12" name="Picture Placeholder 11" descr="IASB issues proposed amendments to IFRS 17 Insurance ..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5" r="334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8607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Standard Setting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B49B90-F9F6-4B1C-9FCC-348F2670F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International Accounting Standards Board (IASB) has responsibility for developing International Financial Reporting Standards (IFRS)</a:t>
            </a:r>
          </a:p>
        </p:txBody>
      </p:sp>
      <p:pic>
        <p:nvPicPr>
          <p:cNvPr id="1026" name="Picture 2" descr="https://tse2.mm.bing.net/th?id=OIP.rydqTbWcunzYBH5zmRgrRgHaF7&amp;pid=15.1&amp;P=0&amp;w=211&amp;h=170">
            <a:extLst>
              <a:ext uri="{FF2B5EF4-FFF2-40B4-BE49-F238E27FC236}">
                <a16:creationId xmlns:a16="http://schemas.microsoft.com/office/drawing/2014/main" id="{65A39BD3-AAF4-44BC-B56E-5FC018B22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366" y="4714802"/>
            <a:ext cx="20097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764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Standard Setting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B49B90-F9F6-4B1C-9FCC-348F2670F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International Accounting Standards Board (IASB) has responsibility for developing International Financial Reporting Standards (IFRS)</a:t>
            </a:r>
          </a:p>
        </p:txBody>
      </p:sp>
      <p:pic>
        <p:nvPicPr>
          <p:cNvPr id="1026" name="Picture 2" descr="https://tse2.mm.bing.net/th?id=OIP.rydqTbWcunzYBH5zmRgrRgHaF7&amp;pid=15.1&amp;P=0&amp;w=211&amp;h=170">
            <a:extLst>
              <a:ext uri="{FF2B5EF4-FFF2-40B4-BE49-F238E27FC236}">
                <a16:creationId xmlns:a16="http://schemas.microsoft.com/office/drawing/2014/main" id="{65A39BD3-AAF4-44BC-B56E-5FC018B22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366" y="4714802"/>
            <a:ext cx="20097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EA61B1-F1E7-44EE-9AFF-D3C80CD98C3B}"/>
              </a:ext>
            </a:extLst>
          </p:cNvPr>
          <p:cNvSpPr/>
          <p:nvPr/>
        </p:nvSpPr>
        <p:spPr>
          <a:xfrm>
            <a:off x="1560353" y="3506307"/>
            <a:ext cx="4535647" cy="1610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600" dirty="0"/>
              <a:t>In </a:t>
            </a:r>
            <a:r>
              <a:rPr lang="en-US" sz="1600" b="1" dirty="0"/>
              <a:t>2002</a:t>
            </a:r>
            <a:r>
              <a:rPr lang="en-US" sz="1600" dirty="0"/>
              <a:t>, the FASB and IASB signed the Norwalk Agreement, pledging to remove existing differences between standards. Since then, both boards have been working toward convergence.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496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7B41BF2-4C0F-4855-8747-9A901FBF2070}"/>
              </a:ext>
            </a:extLst>
          </p:cNvPr>
          <p:cNvSpPr/>
          <p:nvPr/>
        </p:nvSpPr>
        <p:spPr>
          <a:xfrm>
            <a:off x="1243071" y="3620549"/>
            <a:ext cx="9247396" cy="195813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In July </a:t>
            </a:r>
            <a:r>
              <a:rPr lang="en-US" sz="1600" b="1" dirty="0"/>
              <a:t>2012</a:t>
            </a:r>
            <a:r>
              <a:rPr lang="en-US" sz="1600" dirty="0"/>
              <a:t>, the SEC staff issues its Final Staff Report in which it concludes that it is not feasible for the U.S. to simply adopt IFRS, given</a:t>
            </a:r>
          </a:p>
          <a:p>
            <a:pPr marL="342900" indent="-342900">
              <a:buAutoNum type="arabicPeriod"/>
            </a:pPr>
            <a:r>
              <a:rPr lang="en-US" sz="1600" dirty="0"/>
              <a:t>A need for the U.S. to have strong influence on the standard-setting process and ensure that standards meet U.S. needs.</a:t>
            </a:r>
          </a:p>
          <a:p>
            <a:pPr marL="342900" indent="-342900">
              <a:buAutoNum type="arabicPeriod"/>
            </a:pPr>
            <a:r>
              <a:rPr lang="en-US" sz="1600" dirty="0"/>
              <a:t>The high costs to companies of converting to IFRS</a:t>
            </a:r>
          </a:p>
          <a:p>
            <a:pPr marL="342900" indent="-342900">
              <a:buAutoNum type="arabicPeriod"/>
            </a:pPr>
            <a:r>
              <a:rPr lang="en-US" sz="1600" dirty="0"/>
              <a:t>The fact that many laws, regulations, and private contracts reference U.S. GAAP.</a:t>
            </a:r>
          </a:p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Standard Setting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B49B90-F9F6-4B1C-9FCC-348F2670F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International Accounting Standards Board (IASB) has responsibility for developing International Financial Reporting Standards (IFRS)</a:t>
            </a:r>
          </a:p>
        </p:txBody>
      </p:sp>
      <p:pic>
        <p:nvPicPr>
          <p:cNvPr id="1026" name="Picture 2" descr="https://tse2.mm.bing.net/th?id=OIP.rydqTbWcunzYBH5zmRgrRgHaF7&amp;pid=15.1&amp;P=0&amp;w=211&amp;h=170">
            <a:extLst>
              <a:ext uri="{FF2B5EF4-FFF2-40B4-BE49-F238E27FC236}">
                <a16:creationId xmlns:a16="http://schemas.microsoft.com/office/drawing/2014/main" id="{65A39BD3-AAF4-44BC-B56E-5FC018B22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366" y="4714802"/>
            <a:ext cx="20097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756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Standard Setting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B49B90-F9F6-4B1C-9FCC-348F2670F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bottom line:</a:t>
            </a:r>
          </a:p>
        </p:txBody>
      </p:sp>
      <p:pic>
        <p:nvPicPr>
          <p:cNvPr id="4" name="Picture 3" descr="A drawing of a person&#10;&#10;Description generated with high confidence">
            <a:extLst>
              <a:ext uri="{FF2B5EF4-FFF2-40B4-BE49-F238E27FC236}">
                <a16:creationId xmlns:a16="http://schemas.microsoft.com/office/drawing/2014/main" id="{A95F9AFC-2231-4AB1-96E6-56B02818B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08849" y="3634533"/>
            <a:ext cx="1524000" cy="1571625"/>
          </a:xfrm>
          <a:prstGeom prst="rect">
            <a:avLst/>
          </a:prstGeom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A42474D9-3B26-4558-B504-80AF1B57BD77}"/>
              </a:ext>
            </a:extLst>
          </p:cNvPr>
          <p:cNvSpPr/>
          <p:nvPr/>
        </p:nvSpPr>
        <p:spPr>
          <a:xfrm>
            <a:off x="2181138" y="3825551"/>
            <a:ext cx="2194919" cy="138060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IFRS: Principles-Based Accounting</a:t>
            </a: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06D6FE79-84F6-47A0-8646-D7AE787BED5A}"/>
              </a:ext>
            </a:extLst>
          </p:cNvPr>
          <p:cNvSpPr/>
          <p:nvPr/>
        </p:nvSpPr>
        <p:spPr>
          <a:xfrm flipH="1">
            <a:off x="6565641" y="3825551"/>
            <a:ext cx="2417428" cy="1380607"/>
          </a:xfrm>
          <a:prstGeom prst="homePlat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GAAP: Rules-Based Accounting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46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3211-5D23-422C-A1D2-72314852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Standard Setting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B49B90-F9F6-4B1C-9FCC-348F2670F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bottom line:</a:t>
            </a:r>
          </a:p>
        </p:txBody>
      </p:sp>
      <p:pic>
        <p:nvPicPr>
          <p:cNvPr id="8" name="Picture 7" descr="A group of people sitting at a table&#10;&#10;Description generated with high confidence">
            <a:extLst>
              <a:ext uri="{FF2B5EF4-FFF2-40B4-BE49-F238E27FC236}">
                <a16:creationId xmlns:a16="http://schemas.microsoft.com/office/drawing/2014/main" id="{5AC713FC-51C0-4394-B072-956F32DF8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14750" y="2994578"/>
            <a:ext cx="3357170" cy="276630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487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3907" y="1399592"/>
            <a:ext cx="3860260" cy="202940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Ethics in Accounting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458255" y="3741576"/>
            <a:ext cx="851127" cy="466531"/>
          </a:xfrm>
        </p:spPr>
        <p:txBody>
          <a:bodyPr/>
          <a:lstStyle/>
          <a:p>
            <a:r>
              <a:rPr lang="en-US" dirty="0"/>
              <a:t>Part IV.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7" name="Picture 6" descr="Do the right Thing! on Vime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779" y="1703420"/>
            <a:ext cx="6584302" cy="370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897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A1318-517D-4E78-B06E-96322334A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Ethics in Accounting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4CC6F-F59B-4693-AE33-3AC2DEB2F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Recent accounting scandals have rekindled the debate over </a:t>
            </a:r>
            <a:r>
              <a:rPr lang="en-US" b="1" i="1" dirty="0"/>
              <a:t>principles-based, </a:t>
            </a:r>
            <a:r>
              <a:rPr lang="en-US" b="1" dirty="0"/>
              <a:t>or more recently termed, </a:t>
            </a:r>
            <a:r>
              <a:rPr lang="en-US" b="1" i="1" dirty="0"/>
              <a:t>objective-based,</a:t>
            </a:r>
            <a:r>
              <a:rPr lang="en-US" b="1" dirty="0"/>
              <a:t> versus </a:t>
            </a:r>
            <a:r>
              <a:rPr lang="en-US" b="1" i="1" dirty="0"/>
              <a:t>rules-based</a:t>
            </a:r>
            <a:r>
              <a:rPr lang="en-US" b="1" dirty="0"/>
              <a:t> accounting standards. A principles-based approach to accounting standard setting stresses professional judgment. A rules-based approach stresses adherence to a set of rules.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2205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A1318-517D-4E78-B06E-96322334A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Ethics in Accounting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4CC6F-F59B-4693-AE33-3AC2DEB2F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Recent accounting scandals have rekindled the debate over </a:t>
            </a:r>
            <a:r>
              <a:rPr lang="en-US" i="1" dirty="0"/>
              <a:t>principles-based, </a:t>
            </a:r>
            <a:r>
              <a:rPr lang="en-US" dirty="0"/>
              <a:t>or more recently termed, </a:t>
            </a:r>
            <a:r>
              <a:rPr lang="en-US" i="1" dirty="0"/>
              <a:t>objective-based,</a:t>
            </a:r>
            <a:r>
              <a:rPr lang="en-US" dirty="0"/>
              <a:t> versus </a:t>
            </a:r>
            <a:r>
              <a:rPr lang="en-US" i="1" dirty="0"/>
              <a:t>rules-based</a:t>
            </a:r>
            <a:r>
              <a:rPr lang="en-US" dirty="0"/>
              <a:t> accounting standards. A principles-based approach to accounting standard setting stresses professional judgment. A rules-based approach stresses adherence to a set of rules.</a:t>
            </a:r>
          </a:p>
          <a:p>
            <a:r>
              <a:rPr lang="en-US" b="1" dirty="0"/>
              <a:t>Ethical judgment is critical in accounting, particularly if decisions are not specified by rules.</a:t>
            </a:r>
          </a:p>
          <a:p>
            <a:pPr lvl="1"/>
            <a:r>
              <a:rPr lang="en-US" b="1" dirty="0"/>
              <a:t>Ethics deal with the ability to distinguish right from wrong.</a:t>
            </a:r>
          </a:p>
          <a:p>
            <a:pPr lvl="1"/>
            <a:r>
              <a:rPr lang="en-US" b="1" dirty="0"/>
              <a:t>Many professions have articulated ethical standards in a code of ethics.</a:t>
            </a:r>
          </a:p>
          <a:p>
            <a:pPr lvl="1"/>
            <a:r>
              <a:rPr lang="en-US" b="1" dirty="0"/>
              <a:t>There are a number of steps that provide a framework for analyzing ethical issues.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177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53907" y="1399592"/>
            <a:ext cx="3860260" cy="202940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Conceptual Framework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458255" y="3741576"/>
            <a:ext cx="851127" cy="466531"/>
          </a:xfrm>
        </p:spPr>
        <p:txBody>
          <a:bodyPr/>
          <a:lstStyle/>
          <a:p>
            <a:r>
              <a:rPr lang="en-US" dirty="0"/>
              <a:t>Part V.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2" name="Picture 1" descr="Jeri’s Organizing &amp; Decluttering News: An Oldie But Goody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289" y="1934936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298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8AAF-CA68-4220-9782-5BA6E7D4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89B70-ABA5-4A14-8322-A61EB88C0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is the purpose of the FASB’s conceptual framework?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D539F-85E3-4CE8-BDD0-C678520F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3582955" y="5299788"/>
            <a:ext cx="3293706" cy="13062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289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8AAF-CA68-4220-9782-5BA6E7D4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89B70-ABA5-4A14-8322-A61EB88C0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258007"/>
            <a:ext cx="8761412" cy="4338735"/>
          </a:xfrm>
        </p:spPr>
        <p:txBody>
          <a:bodyPr>
            <a:noAutofit/>
          </a:bodyPr>
          <a:lstStyle/>
          <a:p>
            <a:r>
              <a:rPr lang="en-US" sz="2800" dirty="0"/>
              <a:t>The purpose of the conceptual framework is to guide the Board in developing accounting standards by providing an underlying foundation and basic reasoning on which to consider merits of alternatives.</a:t>
            </a:r>
          </a:p>
          <a:p>
            <a:r>
              <a:rPr lang="en-US" sz="2800" dirty="0"/>
              <a:t>The conceptual framework can be used in developing or updating existing standards.</a:t>
            </a:r>
          </a:p>
          <a:p>
            <a:r>
              <a:rPr lang="en-US" sz="2800" dirty="0"/>
              <a:t>The conceptual framework does not prescribe GAAP.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D539F-85E3-4CE8-BDD0-C678520F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3605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8AAF-CA68-4220-9782-5BA6E7D4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Framework Standards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961154"/>
              </p:ext>
            </p:extLst>
          </p:nvPr>
        </p:nvGraphicFramePr>
        <p:xfrm>
          <a:off x="1155700" y="2603500"/>
          <a:ext cx="1048861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508">
                  <a:extLst>
                    <a:ext uri="{9D8B030D-6E8A-4147-A177-3AD203B41FA5}">
                      <a16:colId xmlns:a16="http://schemas.microsoft.com/office/drawing/2014/main" val="957264377"/>
                    </a:ext>
                  </a:extLst>
                </a:gridCol>
                <a:gridCol w="5432900">
                  <a:extLst>
                    <a:ext uri="{9D8B030D-6E8A-4147-A177-3AD203B41FA5}">
                      <a16:colId xmlns:a16="http://schemas.microsoft.com/office/drawing/2014/main" val="1714603578"/>
                    </a:ext>
                  </a:extLst>
                </a:gridCol>
                <a:gridCol w="3496204">
                  <a:extLst>
                    <a:ext uri="{9D8B030D-6E8A-4147-A177-3AD203B41FA5}">
                      <a16:colId xmlns:a16="http://schemas.microsoft.com/office/drawing/2014/main" val="162746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53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Overall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1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Quantitative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65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Elements of financial statements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8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</a:t>
                      </a:r>
                      <a:r>
                        <a:rPr lang="en-US" baseline="0" dirty="0"/>
                        <a:t>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Government &amp; not-for-profit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2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3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Elements of financial statements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4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Recognition and 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Quantitative factors &amp; overall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1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0729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D539F-85E3-4CE8-BDD0-C678520F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5103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8AAF-CA68-4220-9782-5BA6E7D4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Framework Standards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2418745"/>
              </p:ext>
            </p:extLst>
          </p:nvPr>
        </p:nvGraphicFramePr>
        <p:xfrm>
          <a:off x="1155700" y="2603500"/>
          <a:ext cx="1048861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508">
                  <a:extLst>
                    <a:ext uri="{9D8B030D-6E8A-4147-A177-3AD203B41FA5}">
                      <a16:colId xmlns:a16="http://schemas.microsoft.com/office/drawing/2014/main" val="957264377"/>
                    </a:ext>
                  </a:extLst>
                </a:gridCol>
                <a:gridCol w="4795935">
                  <a:extLst>
                    <a:ext uri="{9D8B030D-6E8A-4147-A177-3AD203B41FA5}">
                      <a16:colId xmlns:a16="http://schemas.microsoft.com/office/drawing/2014/main" val="1714603578"/>
                    </a:ext>
                  </a:extLst>
                </a:gridCol>
                <a:gridCol w="4133169">
                  <a:extLst>
                    <a:ext uri="{9D8B030D-6E8A-4147-A177-3AD203B41FA5}">
                      <a16:colId xmlns:a16="http://schemas.microsoft.com/office/drawing/2014/main" val="162746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53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trike="dblStrike" dirty="0"/>
                        <a:t>SFAC</a:t>
                      </a:r>
                      <a:r>
                        <a:rPr lang="en-US" strike="dblStrike" baseline="0" dirty="0"/>
                        <a:t> 1</a:t>
                      </a:r>
                      <a:endParaRPr lang="en-US" strike="dbl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dblStrike" dirty="0"/>
                        <a:t>Overall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1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trike="dblStrike" dirty="0"/>
                        <a:t>SFAC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dblStrike" dirty="0"/>
                        <a:t>Quantitative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65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trike="dblStrike" dirty="0"/>
                        <a:t>SFAC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dblStrike" dirty="0"/>
                        <a:t>Elements of financial statements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8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trike="dblStrike" dirty="0"/>
                        <a:t>SFAC</a:t>
                      </a:r>
                      <a:r>
                        <a:rPr lang="en-US" strike="dblStrike" baseline="0" dirty="0"/>
                        <a:t> 4</a:t>
                      </a:r>
                      <a:endParaRPr lang="en-US" strike="dbl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dblStrike" dirty="0"/>
                        <a:t>Government &amp; not-for-profit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Active but irrelevant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2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3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Elements of financial statements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Active &amp; Supplants SFAC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4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Recognition and 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SFAC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Quantitative factors &amp; overall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Active &amp; Supplants SFAC 1</a:t>
                      </a:r>
                      <a:r>
                        <a:rPr lang="en-US" baseline="0" dirty="0"/>
                        <a:t> &amp; 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1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0729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D539F-85E3-4CE8-BDD0-C678520F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064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SFAC 5 &amp;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Economic entity</a:t>
            </a:r>
          </a:p>
          <a:p>
            <a:r>
              <a:rPr lang="en-US" dirty="0"/>
              <a:t>Going concern</a:t>
            </a:r>
          </a:p>
          <a:p>
            <a:r>
              <a:rPr lang="en-US" dirty="0"/>
              <a:t>Periodicity</a:t>
            </a:r>
          </a:p>
          <a:p>
            <a:r>
              <a:rPr lang="en-US" dirty="0"/>
              <a:t>Monetary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Principles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Revenue recognition</a:t>
            </a:r>
          </a:p>
          <a:p>
            <a:r>
              <a:rPr lang="en-US" dirty="0"/>
              <a:t>Expense recognition</a:t>
            </a:r>
          </a:p>
          <a:p>
            <a:r>
              <a:rPr lang="en-US" dirty="0"/>
              <a:t>Mixed-attribute measurement</a:t>
            </a:r>
          </a:p>
          <a:p>
            <a:r>
              <a:rPr lang="en-US" dirty="0"/>
              <a:t>Full disclosure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4618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C09F-523A-4803-85F9-7FEB5722F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6D136-8E8E-4964-9593-487427806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Balance sheet</a:t>
            </a:r>
          </a:p>
          <a:p>
            <a:r>
              <a:rPr lang="en-US" dirty="0"/>
              <a:t>Income statement</a:t>
            </a:r>
          </a:p>
          <a:p>
            <a:r>
              <a:rPr lang="en-US" dirty="0"/>
              <a:t>Statement of comprehensive income</a:t>
            </a:r>
          </a:p>
          <a:p>
            <a:r>
              <a:rPr lang="en-US" dirty="0"/>
              <a:t>Statement of cash flows</a:t>
            </a:r>
          </a:p>
          <a:p>
            <a:r>
              <a:rPr lang="en-US" dirty="0"/>
              <a:t>Statement of shareholders’ equity</a:t>
            </a:r>
          </a:p>
          <a:p>
            <a:r>
              <a:rPr lang="en-US" dirty="0"/>
              <a:t>Related disclosures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223CC-3FF8-407F-8DFC-8B04EAC2E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559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33860-6FD7-42C5-B7EF-D2726334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50" y="973668"/>
            <a:ext cx="9722841" cy="706964"/>
          </a:xfrm>
        </p:spPr>
        <p:txBody>
          <a:bodyPr/>
          <a:lstStyle/>
          <a:p>
            <a:r>
              <a:rPr lang="en-US" dirty="0"/>
              <a:t>Elements of Financial Statements (SFAC 6)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47FEC8-43C0-464A-90F7-291AC7B2B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Balance Sheet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51401F-F269-4E01-A54B-D6E69DDA9B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Assets</a:t>
            </a:r>
          </a:p>
          <a:p>
            <a:r>
              <a:rPr lang="en-US" sz="2400" dirty="0"/>
              <a:t>Liabilities</a:t>
            </a:r>
          </a:p>
          <a:p>
            <a:r>
              <a:rPr lang="en-US" sz="2400" dirty="0"/>
              <a:t>Equity</a:t>
            </a:r>
          </a:p>
          <a:p>
            <a:r>
              <a:rPr lang="en-US" sz="2400" dirty="0"/>
              <a:t>Investments by Owners</a:t>
            </a:r>
          </a:p>
          <a:p>
            <a:r>
              <a:rPr lang="en-US" sz="2400" dirty="0"/>
              <a:t>Distributions to Owners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37DD28-CC71-488D-A04A-75BF2B47C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Income Statement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27D3A0-2448-497E-9F6A-5FB5E513FBB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Revenues</a:t>
            </a:r>
          </a:p>
          <a:p>
            <a:r>
              <a:rPr lang="en-US" sz="2400" dirty="0"/>
              <a:t>Expenses</a:t>
            </a:r>
          </a:p>
          <a:p>
            <a:r>
              <a:rPr lang="en-US" sz="2400" dirty="0"/>
              <a:t>Gains</a:t>
            </a:r>
          </a:p>
          <a:p>
            <a:r>
              <a:rPr lang="en-US" sz="2400" dirty="0"/>
              <a:t>Losses</a:t>
            </a:r>
          </a:p>
          <a:p>
            <a:r>
              <a:rPr lang="en-US" sz="2400" dirty="0"/>
              <a:t>Comprehensive Income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6F095-6C63-4EAF-A6DB-815ECEE6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891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A6A9-0D62-454F-949E-D8099CC3F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Gains and Losses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EEF74-0E5A-40BC-9F8E-BE4E3CA90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sale of non-core assets</a:t>
            </a:r>
          </a:p>
          <a:p>
            <a:r>
              <a:rPr lang="en-US" dirty="0"/>
              <a:t>Book Value = Historical Cost – Accumulated Depreciation (updated to the date of sale)</a:t>
            </a:r>
          </a:p>
          <a:p>
            <a:r>
              <a:rPr lang="en-US" dirty="0"/>
              <a:t>Fair Value = the street value of the asset on the date of sale = what a knowledgeable person would pay for the asset on the date of the sale</a:t>
            </a:r>
          </a:p>
          <a:p>
            <a:r>
              <a:rPr lang="en-US" dirty="0"/>
              <a:t>Gain/&lt;Loss&gt; = Fair Value – Book Value</a:t>
            </a:r>
          </a:p>
          <a:p>
            <a:pPr lvl="1"/>
            <a:r>
              <a:rPr lang="en-US" dirty="0"/>
              <a:t>If Book Value &lt; Fair Value, Then Gain</a:t>
            </a:r>
          </a:p>
          <a:p>
            <a:pPr lvl="1"/>
            <a:r>
              <a:rPr lang="en-US" dirty="0"/>
              <a:t>If Book Value &gt; Fair Value, Then Loss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B1215-F693-494D-B14D-B4D235685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D5FD0E-5F64-4A62-9393-BB29176B7B3C}"/>
              </a:ext>
            </a:extLst>
          </p:cNvPr>
          <p:cNvSpPr/>
          <p:nvPr/>
        </p:nvSpPr>
        <p:spPr>
          <a:xfrm>
            <a:off x="6096000" y="4311941"/>
            <a:ext cx="3341615" cy="15723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This is ALWAYS true!</a:t>
            </a:r>
          </a:p>
        </p:txBody>
      </p:sp>
    </p:spTree>
    <p:extLst>
      <p:ext uri="{BB962C8B-B14F-4D97-AF65-F5344CB8AC3E}">
        <p14:creationId xmlns:p14="http://schemas.microsoft.com/office/powerpoint/2010/main" val="5922024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Qualitative Characteristics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Relevance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3"/>
            <a:ext cx="4825158" cy="1242948"/>
          </a:xfrm>
        </p:spPr>
        <p:txBody>
          <a:bodyPr/>
          <a:lstStyle/>
          <a:p>
            <a:r>
              <a:rPr lang="en-US" dirty="0"/>
              <a:t>Predictive-value</a:t>
            </a:r>
          </a:p>
          <a:p>
            <a:r>
              <a:rPr lang="en-US" dirty="0"/>
              <a:t>Confirmatory value</a:t>
            </a:r>
          </a:p>
          <a:p>
            <a:r>
              <a:rPr lang="en-US" dirty="0"/>
              <a:t>Materiality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5889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Qualitative Characteristics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Relevance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3"/>
            <a:ext cx="4825158" cy="1242948"/>
          </a:xfrm>
        </p:spPr>
        <p:txBody>
          <a:bodyPr/>
          <a:lstStyle/>
          <a:p>
            <a:r>
              <a:rPr lang="en-US" dirty="0"/>
              <a:t>Predictive-value</a:t>
            </a:r>
          </a:p>
          <a:p>
            <a:r>
              <a:rPr lang="en-US" dirty="0"/>
              <a:t>Confirmatory value</a:t>
            </a:r>
          </a:p>
          <a:p>
            <a:r>
              <a:rPr lang="en-US" dirty="0"/>
              <a:t>Materiality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Faithful Representation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1242949"/>
          </a:xfrm>
        </p:spPr>
        <p:txBody>
          <a:bodyPr/>
          <a:lstStyle/>
          <a:p>
            <a:r>
              <a:rPr lang="en-US" dirty="0"/>
              <a:t>Completeness</a:t>
            </a:r>
          </a:p>
          <a:p>
            <a:r>
              <a:rPr lang="en-US" dirty="0"/>
              <a:t>Neutrality</a:t>
            </a:r>
          </a:p>
          <a:p>
            <a:r>
              <a:rPr lang="en-US" dirty="0"/>
              <a:t>Free from Error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847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Qualitative Characteristics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Relevance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3"/>
            <a:ext cx="4825158" cy="1242948"/>
          </a:xfrm>
        </p:spPr>
        <p:txBody>
          <a:bodyPr/>
          <a:lstStyle/>
          <a:p>
            <a:r>
              <a:rPr lang="en-US" dirty="0"/>
              <a:t>Predictive-value</a:t>
            </a:r>
          </a:p>
          <a:p>
            <a:r>
              <a:rPr lang="en-US" dirty="0"/>
              <a:t>Confirmatory value</a:t>
            </a:r>
          </a:p>
          <a:p>
            <a:r>
              <a:rPr lang="en-US" dirty="0"/>
              <a:t>Materiality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Faithful Representation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1242949"/>
          </a:xfrm>
        </p:spPr>
        <p:txBody>
          <a:bodyPr/>
          <a:lstStyle/>
          <a:p>
            <a:r>
              <a:rPr lang="en-US" dirty="0"/>
              <a:t>Completeness</a:t>
            </a:r>
          </a:p>
          <a:p>
            <a:r>
              <a:rPr lang="en-US" dirty="0"/>
              <a:t>Neutrality</a:t>
            </a:r>
          </a:p>
          <a:p>
            <a:r>
              <a:rPr lang="en-US" dirty="0"/>
              <a:t>Free from Error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02433" y="4674637"/>
            <a:ext cx="10002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Enhancing Characteristics: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Comparability/Consistency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Verifiability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Timeliness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Understandability</a:t>
            </a:r>
          </a:p>
        </p:txBody>
      </p:sp>
    </p:spTree>
    <p:extLst>
      <p:ext uri="{BB962C8B-B14F-4D97-AF65-F5344CB8AC3E}">
        <p14:creationId xmlns:p14="http://schemas.microsoft.com/office/powerpoint/2010/main" val="22958412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DE919-D713-4E92-B644-F7C2F1DB0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Principle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AFB2-1219-411B-9FC4-8CCED1A2A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Historical cost</a:t>
            </a:r>
          </a:p>
          <a:p>
            <a:r>
              <a:rPr lang="en-US" sz="3200" dirty="0"/>
              <a:t>Net realizable value</a:t>
            </a:r>
          </a:p>
          <a:p>
            <a:r>
              <a:rPr lang="en-US" sz="3200" dirty="0"/>
              <a:t>Current cost</a:t>
            </a:r>
          </a:p>
          <a:p>
            <a:r>
              <a:rPr lang="en-US" sz="3200" dirty="0"/>
              <a:t>Present value of future cash flows</a:t>
            </a:r>
          </a:p>
          <a:p>
            <a:r>
              <a:rPr lang="en-US" sz="3200" dirty="0"/>
              <a:t>Fair value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3C7F8-6B71-4EA1-88E6-CEA8E8B9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8050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Recognition Principle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earnings process is judged to be complete or virtually complete</a:t>
            </a:r>
          </a:p>
          <a:p>
            <a:r>
              <a:rPr lang="en-US" dirty="0"/>
              <a:t>There is reasonable certainty as to the collectability of the asset to be received.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7129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 Recognition (matching)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an exact cause-and-effect relationship (COGS)</a:t>
            </a:r>
          </a:p>
          <a:p>
            <a:r>
              <a:rPr lang="en-US" dirty="0"/>
              <a:t>By associating an expense with the revenues recognized in a specific time period (salaries)</a:t>
            </a:r>
          </a:p>
          <a:p>
            <a:r>
              <a:rPr lang="en-US" dirty="0"/>
              <a:t>By a systematic and rational allocation to specific time periods (depreciation)</a:t>
            </a:r>
          </a:p>
          <a:p>
            <a:r>
              <a:rPr lang="en-US" dirty="0"/>
              <a:t>In the period incurred, without regard to related revenues (advertising)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901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2D50-F30F-4F76-9589-9F0393A70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8E3BA-0A5D-4AD4-BA17-498A8E080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Note</a:t>
            </a:r>
          </a:p>
          <a:p>
            <a:r>
              <a:rPr lang="en-US" sz="2800" dirty="0"/>
              <a:t>Footnote</a:t>
            </a:r>
          </a:p>
          <a:p>
            <a:r>
              <a:rPr lang="en-US" sz="2800" dirty="0"/>
              <a:t>Parenthetical</a:t>
            </a:r>
          </a:p>
          <a:p>
            <a:r>
              <a:rPr lang="en-US" sz="2800" dirty="0"/>
              <a:t>Tables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81E62-1C78-4182-87AB-5DC57745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13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70B99-4C4F-447F-9405-FF83C4580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Accounting &amp; Political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F1F24-63A4-498D-9BF6-E225745D5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Clashes with the SEC </a:t>
            </a:r>
            <a:r>
              <a:rPr lang="en-US" sz="2400" i="1" dirty="0"/>
              <a:t>(The SEC did not support the position of the FASB)</a:t>
            </a:r>
          </a:p>
          <a:p>
            <a:r>
              <a:rPr lang="en-US" sz="2400" dirty="0"/>
              <a:t>Stock compensation in tech companies</a:t>
            </a:r>
          </a:p>
          <a:p>
            <a:r>
              <a:rPr lang="en-US" sz="2400" dirty="0"/>
              <a:t>Accounting for fair values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18D91-0576-4257-8BAB-566501CB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389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 of Chapter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Elaine Sanders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5146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4628</TotalTime>
  <Words>2450</Words>
  <Application>Microsoft Macintosh PowerPoint</Application>
  <PresentationFormat>Widescreen</PresentationFormat>
  <Paragraphs>559</Paragraphs>
  <Slides>75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8" baseType="lpstr">
      <vt:lpstr>Arial</vt:lpstr>
      <vt:lpstr>Blackadder ITC</vt:lpstr>
      <vt:lpstr>Calibri</vt:lpstr>
      <vt:lpstr>Calibri Light</vt:lpstr>
      <vt:lpstr>Century Gothic</vt:lpstr>
      <vt:lpstr>Comic Sans MS</vt:lpstr>
      <vt:lpstr>Edwardian Script ITC</vt:lpstr>
      <vt:lpstr>Old English Text MT</vt:lpstr>
      <vt:lpstr>Papyrus</vt:lpstr>
      <vt:lpstr>Stencil</vt:lpstr>
      <vt:lpstr>Wingdings</vt:lpstr>
      <vt:lpstr>Wingdings 3</vt:lpstr>
      <vt:lpstr>Ion Boardroom</vt:lpstr>
      <vt:lpstr>Environment and Theoretical Structure of Financial Accounting </vt:lpstr>
      <vt:lpstr>Financial Accounting Environment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Lucio Pacioli – The “Father of Accounting</vt:lpstr>
      <vt:lpstr>East India Trading Company</vt:lpstr>
      <vt:lpstr>Steam Engine: 18th Century</vt:lpstr>
      <vt:lpstr>James Watt - 1794</vt:lpstr>
      <vt:lpstr>Industrial Revolution</vt:lpstr>
      <vt:lpstr>PowerPoint Presentation</vt:lpstr>
      <vt:lpstr>Need for Capital</vt:lpstr>
      <vt:lpstr>Need for Management</vt:lpstr>
      <vt:lpstr>Non-Owner Management Takes-Off</vt:lpstr>
      <vt:lpstr>Economic Environment</vt:lpstr>
      <vt:lpstr>Economic Environment</vt:lpstr>
      <vt:lpstr>Economic Environment</vt:lpstr>
      <vt:lpstr>Agency/Contract Theory</vt:lpstr>
      <vt:lpstr>Function &amp; Primary Purpose of Financial Reporting</vt:lpstr>
      <vt:lpstr>Stock Market Crash of 1929</vt:lpstr>
      <vt:lpstr>Development of Financial Accounting &amp; Reporting Standards</vt:lpstr>
      <vt:lpstr>Hierarchy of Standard-Setting Authority</vt:lpstr>
      <vt:lpstr>Committee on Accounting Procedure (CAP) </vt:lpstr>
      <vt:lpstr>Accounting Principles Board (APB) </vt:lpstr>
      <vt:lpstr>Wheat Committee (1972)</vt:lpstr>
      <vt:lpstr>Wheat Committee - Results</vt:lpstr>
      <vt:lpstr>The Establishment of Accounting Standards (a political process)</vt:lpstr>
      <vt:lpstr>The Establishment of Accounting Standards (a political process)</vt:lpstr>
      <vt:lpstr>The Establishment of Accounting Standards (a political process)</vt:lpstr>
      <vt:lpstr>The Establishment of Accounting Standards (a political process)</vt:lpstr>
      <vt:lpstr>FASB Pronouncements</vt:lpstr>
      <vt:lpstr>FASB Pronouncements</vt:lpstr>
      <vt:lpstr>FASB Pronouncements</vt:lpstr>
      <vt:lpstr>FASB Pronouncements</vt:lpstr>
      <vt:lpstr>Accounting Standards Codification - 2009</vt:lpstr>
      <vt:lpstr>Scandals</vt:lpstr>
      <vt:lpstr>A New Age of Internal Control</vt:lpstr>
      <vt:lpstr>A New Age of Internal Control</vt:lpstr>
      <vt:lpstr>Cash and Accrual Accounting</vt:lpstr>
      <vt:lpstr>Function &amp; Primary Purpose</vt:lpstr>
      <vt:lpstr>Cash versus Accrual Accounting</vt:lpstr>
      <vt:lpstr>Cash versus Accrual Accounting</vt:lpstr>
      <vt:lpstr>Cash versus Accrual Accounting</vt:lpstr>
      <vt:lpstr>International Financial Reporting Standards</vt:lpstr>
      <vt:lpstr>International Standard Setting</vt:lpstr>
      <vt:lpstr>International Standard Setting</vt:lpstr>
      <vt:lpstr>International Standard Setting</vt:lpstr>
      <vt:lpstr>International Standard Setting</vt:lpstr>
      <vt:lpstr>International Standard Setting</vt:lpstr>
      <vt:lpstr>Ethics in Accounting</vt:lpstr>
      <vt:lpstr>Ethics in Accounting</vt:lpstr>
      <vt:lpstr>Ethics in Accounting</vt:lpstr>
      <vt:lpstr>Conceptual Framework</vt:lpstr>
      <vt:lpstr>Conceptual Framework</vt:lpstr>
      <vt:lpstr>Conceptual Framework</vt:lpstr>
      <vt:lpstr>Conceptual Framework Standards</vt:lpstr>
      <vt:lpstr>Conceptual Framework Standards</vt:lpstr>
      <vt:lpstr>SFAC 5 &amp; 7</vt:lpstr>
      <vt:lpstr>Financial Statements</vt:lpstr>
      <vt:lpstr>Elements of Financial Statements (SFAC 6)</vt:lpstr>
      <vt:lpstr> Gains and Losses</vt:lpstr>
      <vt:lpstr>Qualitative Characteristics</vt:lpstr>
      <vt:lpstr>Qualitative Characteristics</vt:lpstr>
      <vt:lpstr>Qualitative Characteristics</vt:lpstr>
      <vt:lpstr>Measurement Principle</vt:lpstr>
      <vt:lpstr>Revenue Recognition Principle</vt:lpstr>
      <vt:lpstr>Expense Recognition (matching)</vt:lpstr>
      <vt:lpstr>Disclosure</vt:lpstr>
      <vt:lpstr>Accounting &amp; Political Issues</vt:lpstr>
      <vt:lpstr>The end of Chapter 1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 and Theoretical Structure of Financial Accounting</dc:title>
  <dc:creator>Elaine Sanders</dc:creator>
  <cp:lastModifiedBy>Alex Jimenez</cp:lastModifiedBy>
  <cp:revision>45</cp:revision>
  <dcterms:created xsi:type="dcterms:W3CDTF">2018-08-27T17:29:50Z</dcterms:created>
  <dcterms:modified xsi:type="dcterms:W3CDTF">2020-05-31T04:45:43Z</dcterms:modified>
</cp:coreProperties>
</file>